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3.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13.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1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16.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1.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8229600" cx="14630400"/>
  <p:notesSz cx="8229600" cy="14630400"/>
  <p:defaultTextStyle>
    <a:defPPr lvl="0"/>
    <a:lvl1pPr defTabSz="914400" eaLnBrk="1" hangingPunct="1" latinLnBrk="0" lvl="0" marL="0" rtl="0" algn="l">
      <a:defRPr kern="1200" sz="1800">
        <a:solidFill>
          <a:schemeClr val="tx1"/>
        </a:solidFill>
        <a:latin typeface="+mn-lt"/>
        <a:ea typeface="+mn-ea"/>
        <a:cs typeface="+mn-cs"/>
      </a:defRPr>
    </a:lvl1pPr>
    <a:lvl2pPr defTabSz="914400" eaLnBrk="1" hangingPunct="1" latinLnBrk="0" lvl="1" marL="457200" rtl="0" algn="l">
      <a:defRPr kern="1200" sz="1800">
        <a:solidFill>
          <a:schemeClr val="tx1"/>
        </a:solidFill>
        <a:latin typeface="+mn-lt"/>
        <a:ea typeface="+mn-ea"/>
        <a:cs typeface="+mn-cs"/>
      </a:defRPr>
    </a:lvl2pPr>
    <a:lvl3pPr defTabSz="914400" eaLnBrk="1" hangingPunct="1" latinLnBrk="0" lvl="2" marL="914400" rtl="0" algn="l">
      <a:defRPr kern="1200" sz="1800">
        <a:solidFill>
          <a:schemeClr val="tx1"/>
        </a:solidFill>
        <a:latin typeface="+mn-lt"/>
        <a:ea typeface="+mn-ea"/>
        <a:cs typeface="+mn-cs"/>
      </a:defRPr>
    </a:lvl3pPr>
    <a:lvl4pPr defTabSz="914400" eaLnBrk="1" hangingPunct="1" latinLnBrk="0" lvl="3" marL="1371600" rtl="0" algn="l">
      <a:defRPr kern="1200" sz="1800">
        <a:solidFill>
          <a:schemeClr val="tx1"/>
        </a:solidFill>
        <a:latin typeface="+mn-lt"/>
        <a:ea typeface="+mn-ea"/>
        <a:cs typeface="+mn-cs"/>
      </a:defRPr>
    </a:lvl4pPr>
    <a:lvl5pPr defTabSz="914400" eaLnBrk="1" hangingPunct="1" latinLnBrk="0" lvl="4" marL="1828800" rtl="0" algn="l">
      <a:defRPr kern="1200" sz="1800">
        <a:solidFill>
          <a:schemeClr val="tx1"/>
        </a:solidFill>
        <a:latin typeface="+mn-lt"/>
        <a:ea typeface="+mn-ea"/>
        <a:cs typeface="+mn-cs"/>
      </a:defRPr>
    </a:lvl5pPr>
    <a:lvl6pPr defTabSz="914400" eaLnBrk="1" hangingPunct="1" latinLnBrk="0" lvl="5" marL="2286000" rtl="0" algn="l">
      <a:defRPr kern="1200" sz="1800">
        <a:solidFill>
          <a:schemeClr val="tx1"/>
        </a:solidFill>
        <a:latin typeface="+mn-lt"/>
        <a:ea typeface="+mn-ea"/>
        <a:cs typeface="+mn-cs"/>
      </a:defRPr>
    </a:lvl6pPr>
    <a:lvl7pPr defTabSz="914400" eaLnBrk="1" hangingPunct="1" latinLnBrk="0" lvl="6" marL="2743200" rtl="0" algn="l">
      <a:defRPr kern="1200" sz="1800">
        <a:solidFill>
          <a:schemeClr val="tx1"/>
        </a:solidFill>
        <a:latin typeface="+mn-lt"/>
        <a:ea typeface="+mn-ea"/>
        <a:cs typeface="+mn-cs"/>
      </a:defRPr>
    </a:lvl7pPr>
    <a:lvl8pPr defTabSz="914400" eaLnBrk="1" hangingPunct="1" latinLnBrk="0" lvl="7" marL="3200400" rtl="0" algn="l">
      <a:defRPr kern="1200" sz="1800">
        <a:solidFill>
          <a:schemeClr val="tx1"/>
        </a:solidFill>
        <a:latin typeface="+mn-lt"/>
        <a:ea typeface="+mn-ea"/>
        <a:cs typeface="+mn-cs"/>
      </a:defRPr>
    </a:lvl8pPr>
    <a:lvl9pPr defTabSz="914400" eaLnBrk="1" hangingPunct="1" latinLnBrk="0" lvl="8" marL="3657600" rtl="0" algn="l">
      <a:defRPr kern="1200" sz="1800">
        <a:solidFill>
          <a:schemeClr val="tx1"/>
        </a:solidFill>
        <a:latin typeface="+mn-lt"/>
        <a:ea typeface="+mn-ea"/>
        <a:cs typeface="+mn-cs"/>
      </a:defRPr>
    </a:lvl9pPr>
  </p:defaultTextStyle>
</p:presentation>
</file>

<file path=ppt/presProps1.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1.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100990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hyperlink" Target="https://www.shaadee.pk" TargetMode="External"/><Relationship Id="rId7" Type="http://schemas.openxmlformats.org/officeDocument/2006/relationships/hyperlink" Target="https://www.dawn.com/news/1451228"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hyperlink" Target="https://urdu.dunyanews.tv/index.php/ur/WeirdNews/795318" TargetMode="Externa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1237774"/>
            <a:ext cx="7477601" cy="2499598"/>
          </a:xfrm>
          <a:prstGeom prst="rect">
            <a:avLst/>
          </a:prstGeom>
          <a:noFill/>
          <a:ln/>
        </p:spPr>
        <p:txBody>
          <a:bodyPr wrap="square" rtlCol="0" anchor="t"/>
          <a:lstStyle/>
          <a:p>
            <a:pPr marL="0" indent="0">
              <a:lnSpc>
                <a:spcPts val="6561"/>
              </a:lnSpc>
              <a:buNone/>
            </a:pPr>
            <a:r>
              <a:rPr lang="en-US" sz="5249" b="1" dirty="0">
                <a:solidFill>
                  <a:srgbClr val="60A9FF"/>
                </a:solidFill>
                <a:latin typeface="Barlow" pitchFamily="34" charset="0"/>
                <a:ea typeface="Barlow" pitchFamily="34" charset="-122"/>
                <a:cs typeface="Barlow" pitchFamily="34" charset="-120"/>
              </a:rPr>
              <a:t>Match Mate: Revolutionising the Marriage App</a:t>
            </a:r>
            <a:endParaRPr lang="en-US" sz="5249" dirty="0"/>
          </a:p>
        </p:txBody>
      </p:sp>
      <p:sp>
        <p:nvSpPr>
          <p:cNvPr id="6" name="Text 3"/>
          <p:cNvSpPr/>
          <p:nvPr/>
        </p:nvSpPr>
        <p:spPr>
          <a:xfrm>
            <a:off x="833199" y="4070628"/>
            <a:ext cx="3332917" cy="416481"/>
          </a:xfrm>
          <a:prstGeom prst="rect">
            <a:avLst/>
          </a:prstGeom>
          <a:noFill/>
          <a:ln/>
        </p:spPr>
        <p:txBody>
          <a:bodyPr wrap="none" rtlCol="0" anchor="t"/>
          <a:lstStyle/>
          <a:p>
            <a:pPr marL="0" indent="0">
              <a:lnSpc>
                <a:spcPts val="3281"/>
              </a:lnSpc>
              <a:buNone/>
            </a:pPr>
            <a:r>
              <a:rPr lang="en-US" sz="2624" b="1" dirty="0">
                <a:solidFill>
                  <a:srgbClr val="60A9FF"/>
                </a:solidFill>
                <a:latin typeface="Barlow" pitchFamily="34" charset="0"/>
                <a:ea typeface="Barlow" pitchFamily="34" charset="-122"/>
                <a:cs typeface="Barlow" pitchFamily="34" charset="-120"/>
              </a:rPr>
              <a:t>Presented By</a:t>
            </a:r>
            <a:endParaRPr lang="en-US" sz="2624" dirty="0"/>
          </a:p>
        </p:txBody>
      </p:sp>
      <p:sp>
        <p:nvSpPr>
          <p:cNvPr id="7" name="Text 4"/>
          <p:cNvSpPr/>
          <p:nvPr/>
        </p:nvSpPr>
        <p:spPr>
          <a:xfrm>
            <a:off x="833199" y="4820364"/>
            <a:ext cx="7477601" cy="355402"/>
          </a:xfrm>
          <a:prstGeom prst="rect">
            <a:avLst/>
          </a:prstGeom>
          <a:noFill/>
          <a:ln/>
        </p:spPr>
        <p:txBody>
          <a:bodyPr wrap="non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Name: Shuja-ur-Rehman            Ref# L1S21BSSE0056</a:t>
            </a:r>
            <a:endParaRPr lang="en-US" sz="1750" dirty="0"/>
          </a:p>
        </p:txBody>
      </p:sp>
      <p:sp>
        <p:nvSpPr>
          <p:cNvPr id="8" name="Text 5"/>
          <p:cNvSpPr/>
          <p:nvPr/>
        </p:nvSpPr>
        <p:spPr>
          <a:xfrm>
            <a:off x="833199" y="5425678"/>
            <a:ext cx="7477601" cy="355402"/>
          </a:xfrm>
          <a:prstGeom prst="rect">
            <a:avLst/>
          </a:prstGeom>
          <a:noFill/>
          <a:ln/>
        </p:spPr>
        <p:txBody>
          <a:bodyPr wrap="non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Name: Jawad Mughal                  Ref# L1S21BSSE0079</a:t>
            </a:r>
            <a:endParaRPr lang="en-US" sz="1750" dirty="0"/>
          </a:p>
        </p:txBody>
      </p:sp>
      <p:sp>
        <p:nvSpPr>
          <p:cNvPr id="9" name="Text 6"/>
          <p:cNvSpPr/>
          <p:nvPr/>
        </p:nvSpPr>
        <p:spPr>
          <a:xfrm>
            <a:off x="833199" y="6030992"/>
            <a:ext cx="7477601" cy="355402"/>
          </a:xfrm>
          <a:prstGeom prst="rect">
            <a:avLst/>
          </a:prstGeom>
          <a:noFill/>
          <a:ln/>
        </p:spPr>
        <p:txBody>
          <a:bodyPr wrap="non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Name: Tayyab Afzaal                    Ref# L1S21BSSE0089</a:t>
            </a:r>
            <a:endParaRPr lang="en-US" sz="1750" dirty="0"/>
          </a:p>
        </p:txBody>
      </p:sp>
      <p:sp>
        <p:nvSpPr>
          <p:cNvPr id="10" name="Text 7"/>
          <p:cNvSpPr/>
          <p:nvPr/>
        </p:nvSpPr>
        <p:spPr>
          <a:xfrm>
            <a:off x="833199" y="6636306"/>
            <a:ext cx="7477601"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1680805"/>
            <a:ext cx="6421874"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Educational Qualifications</a:t>
            </a:r>
            <a:endParaRPr lang="en-US" sz="4374" dirty="0"/>
          </a:p>
        </p:txBody>
      </p:sp>
      <p:sp>
        <p:nvSpPr>
          <p:cNvPr id="6" name="Text 3"/>
          <p:cNvSpPr/>
          <p:nvPr/>
        </p:nvSpPr>
        <p:spPr>
          <a:xfrm>
            <a:off x="6675001" y="2708434"/>
            <a:ext cx="7122200"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EEEFF5"/>
                </a:solidFill>
                <a:latin typeface="Montserrat" pitchFamily="34" charset="0"/>
                <a:ea typeface="Montserrat" pitchFamily="34" charset="-122"/>
                <a:cs typeface="Montserrat" pitchFamily="34" charset="-120"/>
              </a:rPr>
              <a:t>Academic Degrees:</a:t>
            </a:r>
            <a:r>
              <a:rPr lang="en-US" sz="1750" dirty="0">
                <a:solidFill>
                  <a:srgbClr val="EEEFF5"/>
                </a:solidFill>
                <a:latin typeface="Montserrat" pitchFamily="34" charset="0"/>
                <a:ea typeface="Montserrat" pitchFamily="34" charset="-122"/>
                <a:cs typeface="Montserrat" pitchFamily="34" charset="-120"/>
              </a:rPr>
              <a:t> Verification of academic degrees and certificates</a:t>
            </a:r>
            <a:endParaRPr lang="en-US" sz="1750" dirty="0"/>
          </a:p>
        </p:txBody>
      </p:sp>
      <p:sp>
        <p:nvSpPr>
          <p:cNvPr id="7" name="Text 4"/>
          <p:cNvSpPr/>
          <p:nvPr/>
        </p:nvSpPr>
        <p:spPr>
          <a:xfrm>
            <a:off x="6675001" y="3508058"/>
            <a:ext cx="7122200"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EEEFF5"/>
                </a:solidFill>
                <a:latin typeface="Montserrat" pitchFamily="34" charset="0"/>
                <a:ea typeface="Montserrat" pitchFamily="34" charset="-122"/>
                <a:cs typeface="Montserrat" pitchFamily="34" charset="-120"/>
              </a:rPr>
              <a:t>Certifications:</a:t>
            </a:r>
            <a:r>
              <a:rPr lang="en-US" sz="1750" dirty="0">
                <a:solidFill>
                  <a:srgbClr val="EEEFF5"/>
                </a:solidFill>
                <a:latin typeface="Montserrat" pitchFamily="34" charset="0"/>
                <a:ea typeface="Montserrat" pitchFamily="34" charset="-122"/>
                <a:cs typeface="Montserrat" pitchFamily="34" charset="-120"/>
              </a:rPr>
              <a:t> Confirmation of any professional qualifications or certifications</a:t>
            </a:r>
            <a:endParaRPr lang="en-US" sz="1750" dirty="0"/>
          </a:p>
        </p:txBody>
      </p:sp>
      <p:sp>
        <p:nvSpPr>
          <p:cNvPr id="8" name="Text 5"/>
          <p:cNvSpPr/>
          <p:nvPr/>
        </p:nvSpPr>
        <p:spPr>
          <a:xfrm>
            <a:off x="6319599" y="4552117"/>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Processing Efficiency</a:t>
            </a:r>
            <a:endParaRPr lang="en-US" sz="2187" dirty="0"/>
          </a:p>
        </p:txBody>
      </p:sp>
      <p:sp>
        <p:nvSpPr>
          <p:cNvPr id="9" name="Text 6"/>
          <p:cNvSpPr/>
          <p:nvPr/>
        </p:nvSpPr>
        <p:spPr>
          <a:xfrm>
            <a:off x="6319599" y="5232559"/>
            <a:ext cx="7477601" cy="710803"/>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Streamlining the verification process to reduce waiting times for users.</a:t>
            </a:r>
            <a:endParaRPr lang="en-US" sz="1750" dirty="0"/>
          </a:p>
        </p:txBody>
      </p:sp>
      <p:sp>
        <p:nvSpPr>
          <p:cNvPr id="10" name="Text 7"/>
          <p:cNvSpPr/>
          <p:nvPr/>
        </p:nvSpPr>
        <p:spPr>
          <a:xfrm>
            <a:off x="6319599" y="6193274"/>
            <a:ext cx="7477601" cy="355402"/>
          </a:xfrm>
          <a:prstGeom prst="rect">
            <a:avLst/>
          </a:prstGeom>
          <a:noFill/>
          <a:ln/>
        </p:spPr>
        <p:txBody>
          <a:bodyPr wrap="non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Ensuring quick and accurate validation of documents.</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83894" y="607576"/>
            <a:ext cx="9320213" cy="1377077"/>
          </a:xfrm>
          <a:prstGeom prst="rect">
            <a:avLst/>
          </a:prstGeom>
          <a:noFill/>
          <a:ln/>
        </p:spPr>
        <p:txBody>
          <a:bodyPr wrap="square" rtlCol="0" anchor="t"/>
          <a:lstStyle/>
          <a:p>
            <a:pPr marL="0" indent="0">
              <a:lnSpc>
                <a:spcPts val="5422"/>
              </a:lnSpc>
              <a:buNone/>
            </a:pPr>
            <a:r>
              <a:rPr lang="en-US" sz="4338" b="1" dirty="0">
                <a:solidFill>
                  <a:srgbClr val="60A9FF"/>
                </a:solidFill>
                <a:latin typeface="Barlow" pitchFamily="34" charset="0"/>
                <a:ea typeface="Barlow" pitchFamily="34" charset="-122"/>
                <a:cs typeface="Barlow" pitchFamily="34" charset="-120"/>
              </a:rPr>
              <a:t>Solutions for Effective Document Verification</a:t>
            </a:r>
            <a:endParaRPr lang="en-US" sz="4338" dirty="0"/>
          </a:p>
        </p:txBody>
      </p:sp>
      <p:sp>
        <p:nvSpPr>
          <p:cNvPr id="6" name="Shape 3"/>
          <p:cNvSpPr/>
          <p:nvPr/>
        </p:nvSpPr>
        <p:spPr>
          <a:xfrm>
            <a:off x="4764881" y="2315170"/>
            <a:ext cx="99060" cy="5306854"/>
          </a:xfrm>
          <a:prstGeom prst="roundRect">
            <a:avLst>
              <a:gd name="adj" fmla="val 133472"/>
            </a:avLst>
          </a:prstGeom>
          <a:solidFill>
            <a:srgbClr val="282C32"/>
          </a:solidFill>
          <a:ln/>
        </p:spPr>
      </p:sp>
      <p:sp>
        <p:nvSpPr>
          <p:cNvPr id="7" name="Shape 4"/>
          <p:cNvSpPr/>
          <p:nvPr/>
        </p:nvSpPr>
        <p:spPr>
          <a:xfrm>
            <a:off x="5062299" y="2685574"/>
            <a:ext cx="771168" cy="99060"/>
          </a:xfrm>
          <a:prstGeom prst="roundRect">
            <a:avLst>
              <a:gd name="adj" fmla="val 133472"/>
            </a:avLst>
          </a:prstGeom>
          <a:solidFill>
            <a:srgbClr val="282C32"/>
          </a:solidFill>
          <a:ln/>
        </p:spPr>
      </p:sp>
      <p:sp>
        <p:nvSpPr>
          <p:cNvPr id="8" name="Shape 5"/>
          <p:cNvSpPr/>
          <p:nvPr/>
        </p:nvSpPr>
        <p:spPr>
          <a:xfrm>
            <a:off x="4566523" y="2487335"/>
            <a:ext cx="495776" cy="495776"/>
          </a:xfrm>
          <a:prstGeom prst="roundRect">
            <a:avLst>
              <a:gd name="adj" fmla="val 26669"/>
            </a:avLst>
          </a:prstGeom>
          <a:solidFill>
            <a:srgbClr val="282C32"/>
          </a:solidFill>
          <a:ln/>
        </p:spPr>
      </p:sp>
      <p:sp>
        <p:nvSpPr>
          <p:cNvPr id="9" name="Text 6"/>
          <p:cNvSpPr/>
          <p:nvPr/>
        </p:nvSpPr>
        <p:spPr>
          <a:xfrm>
            <a:off x="4755832" y="2528649"/>
            <a:ext cx="117038" cy="413147"/>
          </a:xfrm>
          <a:prstGeom prst="rect">
            <a:avLst/>
          </a:prstGeom>
          <a:noFill/>
          <a:ln/>
        </p:spPr>
        <p:txBody>
          <a:bodyPr wrap="none" rtlCol="0" anchor="t"/>
          <a:lstStyle/>
          <a:p>
            <a:pPr marL="0" indent="0" algn="ctr">
              <a:lnSpc>
                <a:spcPts val="3253"/>
              </a:lnSpc>
              <a:buNone/>
            </a:pPr>
            <a:r>
              <a:rPr lang="en-US" sz="2603" b="1" dirty="0">
                <a:solidFill>
                  <a:srgbClr val="60A9FF"/>
                </a:solidFill>
                <a:latin typeface="Barlow" pitchFamily="34" charset="0"/>
                <a:ea typeface="Barlow" pitchFamily="34" charset="-122"/>
                <a:cs typeface="Barlow" pitchFamily="34" charset="-120"/>
              </a:rPr>
              <a:t>1</a:t>
            </a:r>
            <a:endParaRPr lang="en-US" sz="2603" dirty="0"/>
          </a:p>
        </p:txBody>
      </p:sp>
      <p:sp>
        <p:nvSpPr>
          <p:cNvPr id="10" name="Text 7"/>
          <p:cNvSpPr/>
          <p:nvPr/>
        </p:nvSpPr>
        <p:spPr>
          <a:xfrm>
            <a:off x="6026348" y="2535436"/>
            <a:ext cx="2754511" cy="344329"/>
          </a:xfrm>
          <a:prstGeom prst="rect">
            <a:avLst/>
          </a:prstGeom>
          <a:noFill/>
          <a:ln/>
        </p:spPr>
        <p:txBody>
          <a:bodyPr wrap="none" rtlCol="0" anchor="t"/>
          <a:lstStyle/>
          <a:p>
            <a:pPr marL="0" indent="0" algn="l">
              <a:lnSpc>
                <a:spcPts val="2711"/>
              </a:lnSpc>
              <a:buNone/>
            </a:pPr>
            <a:r>
              <a:rPr lang="en-US" sz="2169" b="1" dirty="0">
                <a:solidFill>
                  <a:srgbClr val="60A9FF"/>
                </a:solidFill>
                <a:latin typeface="Barlow" pitchFamily="34" charset="0"/>
                <a:ea typeface="Barlow" pitchFamily="34" charset="-122"/>
                <a:cs typeface="Barlow" pitchFamily="34" charset="-120"/>
              </a:rPr>
              <a:t>Data Encryption</a:t>
            </a:r>
            <a:endParaRPr lang="en-US" sz="2169" dirty="0"/>
          </a:p>
        </p:txBody>
      </p:sp>
      <p:sp>
        <p:nvSpPr>
          <p:cNvPr id="11" name="Text 8"/>
          <p:cNvSpPr/>
          <p:nvPr/>
        </p:nvSpPr>
        <p:spPr>
          <a:xfrm>
            <a:off x="6026348" y="3011924"/>
            <a:ext cx="7777758" cy="705088"/>
          </a:xfrm>
          <a:prstGeom prst="rect">
            <a:avLst/>
          </a:prstGeom>
          <a:noFill/>
          <a:ln/>
        </p:spPr>
        <p:txBody>
          <a:bodyPr wrap="square" rtlCol="0" anchor="t"/>
          <a:lstStyle/>
          <a:p>
            <a:pPr marL="0" indent="0" algn="l">
              <a:lnSpc>
                <a:spcPts val="2776"/>
              </a:lnSpc>
              <a:buNone/>
            </a:pPr>
            <a:r>
              <a:rPr lang="en-US" sz="1735" dirty="0">
                <a:solidFill>
                  <a:srgbClr val="EEEFF5"/>
                </a:solidFill>
                <a:latin typeface="Montserrat" pitchFamily="34" charset="0"/>
                <a:ea typeface="Montserrat" pitchFamily="34" charset="-122"/>
                <a:cs typeface="Montserrat" pitchFamily="34" charset="-120"/>
              </a:rPr>
              <a:t>Implement robust data encryption to secure sensitive personal information.</a:t>
            </a:r>
            <a:endParaRPr lang="en-US" sz="1735" dirty="0"/>
          </a:p>
        </p:txBody>
      </p:sp>
      <p:sp>
        <p:nvSpPr>
          <p:cNvPr id="12" name="Shape 9"/>
          <p:cNvSpPr/>
          <p:nvPr/>
        </p:nvSpPr>
        <p:spPr>
          <a:xfrm>
            <a:off x="5062299" y="4527947"/>
            <a:ext cx="771168" cy="99060"/>
          </a:xfrm>
          <a:prstGeom prst="roundRect">
            <a:avLst>
              <a:gd name="adj" fmla="val 133472"/>
            </a:avLst>
          </a:prstGeom>
          <a:solidFill>
            <a:srgbClr val="282C32"/>
          </a:solidFill>
          <a:ln/>
        </p:spPr>
      </p:sp>
      <p:sp>
        <p:nvSpPr>
          <p:cNvPr id="13" name="Shape 10"/>
          <p:cNvSpPr/>
          <p:nvPr/>
        </p:nvSpPr>
        <p:spPr>
          <a:xfrm>
            <a:off x="4566523" y="4329708"/>
            <a:ext cx="495776" cy="495776"/>
          </a:xfrm>
          <a:prstGeom prst="roundRect">
            <a:avLst>
              <a:gd name="adj" fmla="val 26669"/>
            </a:avLst>
          </a:prstGeom>
          <a:solidFill>
            <a:srgbClr val="282C32"/>
          </a:solidFill>
          <a:ln/>
        </p:spPr>
      </p:sp>
      <p:sp>
        <p:nvSpPr>
          <p:cNvPr id="14" name="Text 11"/>
          <p:cNvSpPr/>
          <p:nvPr/>
        </p:nvSpPr>
        <p:spPr>
          <a:xfrm>
            <a:off x="4721900" y="4371023"/>
            <a:ext cx="185023" cy="413147"/>
          </a:xfrm>
          <a:prstGeom prst="rect">
            <a:avLst/>
          </a:prstGeom>
          <a:noFill/>
          <a:ln/>
        </p:spPr>
        <p:txBody>
          <a:bodyPr wrap="none" rtlCol="0" anchor="t"/>
          <a:lstStyle/>
          <a:p>
            <a:pPr marL="0" indent="0" algn="ctr">
              <a:lnSpc>
                <a:spcPts val="3253"/>
              </a:lnSpc>
              <a:buNone/>
            </a:pPr>
            <a:r>
              <a:rPr lang="en-US" sz="2603" b="1" dirty="0">
                <a:solidFill>
                  <a:srgbClr val="60A9FF"/>
                </a:solidFill>
                <a:latin typeface="Barlow" pitchFamily="34" charset="0"/>
                <a:ea typeface="Barlow" pitchFamily="34" charset="-122"/>
                <a:cs typeface="Barlow" pitchFamily="34" charset="-120"/>
              </a:rPr>
              <a:t>2</a:t>
            </a:r>
            <a:endParaRPr lang="en-US" sz="2603" dirty="0"/>
          </a:p>
        </p:txBody>
      </p:sp>
      <p:sp>
        <p:nvSpPr>
          <p:cNvPr id="15" name="Text 12"/>
          <p:cNvSpPr/>
          <p:nvPr/>
        </p:nvSpPr>
        <p:spPr>
          <a:xfrm>
            <a:off x="6026348" y="4377809"/>
            <a:ext cx="2852380" cy="344329"/>
          </a:xfrm>
          <a:prstGeom prst="rect">
            <a:avLst/>
          </a:prstGeom>
          <a:noFill/>
          <a:ln/>
        </p:spPr>
        <p:txBody>
          <a:bodyPr wrap="none" rtlCol="0" anchor="t"/>
          <a:lstStyle/>
          <a:p>
            <a:pPr marL="0" indent="0" algn="l">
              <a:lnSpc>
                <a:spcPts val="2711"/>
              </a:lnSpc>
              <a:buNone/>
            </a:pPr>
            <a:r>
              <a:rPr lang="en-US" sz="2169" b="1" dirty="0">
                <a:solidFill>
                  <a:srgbClr val="60A9FF"/>
                </a:solidFill>
                <a:latin typeface="Barlow" pitchFamily="34" charset="0"/>
                <a:ea typeface="Barlow" pitchFamily="34" charset="-122"/>
                <a:cs typeface="Barlow" pitchFamily="34" charset="-120"/>
              </a:rPr>
              <a:t>Automated Verification</a:t>
            </a:r>
            <a:endParaRPr lang="en-US" sz="2169" dirty="0"/>
          </a:p>
        </p:txBody>
      </p:sp>
      <p:sp>
        <p:nvSpPr>
          <p:cNvPr id="16" name="Text 13"/>
          <p:cNvSpPr/>
          <p:nvPr/>
        </p:nvSpPr>
        <p:spPr>
          <a:xfrm>
            <a:off x="6026348" y="4854297"/>
            <a:ext cx="7777758" cy="705088"/>
          </a:xfrm>
          <a:prstGeom prst="rect">
            <a:avLst/>
          </a:prstGeom>
          <a:noFill/>
          <a:ln/>
        </p:spPr>
        <p:txBody>
          <a:bodyPr wrap="square" rtlCol="0" anchor="t"/>
          <a:lstStyle/>
          <a:p>
            <a:pPr marL="0" indent="0" algn="l">
              <a:lnSpc>
                <a:spcPts val="2776"/>
              </a:lnSpc>
              <a:buNone/>
            </a:pPr>
            <a:r>
              <a:rPr lang="en-US" sz="1735" dirty="0">
                <a:solidFill>
                  <a:srgbClr val="EEEFF5"/>
                </a:solidFill>
                <a:latin typeface="Montserrat" pitchFamily="34" charset="0"/>
                <a:ea typeface="Montserrat" pitchFamily="34" charset="-122"/>
                <a:cs typeface="Montserrat" pitchFamily="34" charset="-120"/>
              </a:rPr>
              <a:t>Utilize AI and machine learning algorithms for efficient automated document verification.</a:t>
            </a:r>
            <a:endParaRPr lang="en-US" sz="1735" dirty="0"/>
          </a:p>
        </p:txBody>
      </p:sp>
      <p:sp>
        <p:nvSpPr>
          <p:cNvPr id="17" name="Shape 14"/>
          <p:cNvSpPr/>
          <p:nvPr/>
        </p:nvSpPr>
        <p:spPr>
          <a:xfrm>
            <a:off x="5062299" y="6370320"/>
            <a:ext cx="771168" cy="99060"/>
          </a:xfrm>
          <a:prstGeom prst="roundRect">
            <a:avLst>
              <a:gd name="adj" fmla="val 133472"/>
            </a:avLst>
          </a:prstGeom>
          <a:solidFill>
            <a:srgbClr val="282C32"/>
          </a:solidFill>
          <a:ln/>
        </p:spPr>
      </p:sp>
      <p:sp>
        <p:nvSpPr>
          <p:cNvPr id="18" name="Shape 15"/>
          <p:cNvSpPr/>
          <p:nvPr/>
        </p:nvSpPr>
        <p:spPr>
          <a:xfrm>
            <a:off x="4566523" y="6172081"/>
            <a:ext cx="495776" cy="495776"/>
          </a:xfrm>
          <a:prstGeom prst="roundRect">
            <a:avLst>
              <a:gd name="adj" fmla="val 26669"/>
            </a:avLst>
          </a:prstGeom>
          <a:solidFill>
            <a:srgbClr val="282C32"/>
          </a:solidFill>
          <a:ln/>
        </p:spPr>
      </p:sp>
      <p:sp>
        <p:nvSpPr>
          <p:cNvPr id="19" name="Text 16"/>
          <p:cNvSpPr/>
          <p:nvPr/>
        </p:nvSpPr>
        <p:spPr>
          <a:xfrm>
            <a:off x="4725114" y="6213396"/>
            <a:ext cx="178475" cy="413147"/>
          </a:xfrm>
          <a:prstGeom prst="rect">
            <a:avLst/>
          </a:prstGeom>
          <a:noFill/>
          <a:ln/>
        </p:spPr>
        <p:txBody>
          <a:bodyPr wrap="none" rtlCol="0" anchor="t"/>
          <a:lstStyle/>
          <a:p>
            <a:pPr marL="0" indent="0" algn="ctr">
              <a:lnSpc>
                <a:spcPts val="3253"/>
              </a:lnSpc>
              <a:buNone/>
            </a:pPr>
            <a:r>
              <a:rPr lang="en-US" sz="2603" b="1" dirty="0">
                <a:solidFill>
                  <a:srgbClr val="60A9FF"/>
                </a:solidFill>
                <a:latin typeface="Barlow" pitchFamily="34" charset="0"/>
                <a:ea typeface="Barlow" pitchFamily="34" charset="-122"/>
                <a:cs typeface="Barlow" pitchFamily="34" charset="-120"/>
              </a:rPr>
              <a:t>3</a:t>
            </a:r>
            <a:endParaRPr lang="en-US" sz="2603" dirty="0"/>
          </a:p>
        </p:txBody>
      </p:sp>
      <p:sp>
        <p:nvSpPr>
          <p:cNvPr id="20" name="Text 17"/>
          <p:cNvSpPr/>
          <p:nvPr/>
        </p:nvSpPr>
        <p:spPr>
          <a:xfrm>
            <a:off x="6026348" y="6220182"/>
            <a:ext cx="2794635" cy="344329"/>
          </a:xfrm>
          <a:prstGeom prst="rect">
            <a:avLst/>
          </a:prstGeom>
          <a:noFill/>
          <a:ln/>
        </p:spPr>
        <p:txBody>
          <a:bodyPr wrap="none" rtlCol="0" anchor="t"/>
          <a:lstStyle/>
          <a:p>
            <a:pPr marL="0" indent="0" algn="l">
              <a:lnSpc>
                <a:spcPts val="2711"/>
              </a:lnSpc>
              <a:buNone/>
            </a:pPr>
            <a:r>
              <a:rPr lang="en-US" sz="2169" b="1" dirty="0">
                <a:solidFill>
                  <a:srgbClr val="60A9FF"/>
                </a:solidFill>
                <a:latin typeface="Barlow" pitchFamily="34" charset="0"/>
                <a:ea typeface="Barlow" pitchFamily="34" charset="-122"/>
                <a:cs typeface="Barlow" pitchFamily="34" charset="-120"/>
              </a:rPr>
              <a:t>Blockchain Technology</a:t>
            </a:r>
            <a:endParaRPr lang="en-US" sz="2169" dirty="0"/>
          </a:p>
        </p:txBody>
      </p:sp>
      <p:sp>
        <p:nvSpPr>
          <p:cNvPr id="21" name="Text 18"/>
          <p:cNvSpPr/>
          <p:nvPr/>
        </p:nvSpPr>
        <p:spPr>
          <a:xfrm>
            <a:off x="6026348" y="6696670"/>
            <a:ext cx="7777758" cy="705088"/>
          </a:xfrm>
          <a:prstGeom prst="rect">
            <a:avLst/>
          </a:prstGeom>
          <a:noFill/>
          <a:ln/>
        </p:spPr>
        <p:txBody>
          <a:bodyPr wrap="square" rtlCol="0" anchor="t"/>
          <a:lstStyle/>
          <a:p>
            <a:pPr marL="0" indent="0" algn="l">
              <a:lnSpc>
                <a:spcPts val="2776"/>
              </a:lnSpc>
              <a:buNone/>
            </a:pPr>
            <a:r>
              <a:rPr lang="en-US" sz="1735" dirty="0">
                <a:solidFill>
                  <a:srgbClr val="EEEFF5"/>
                </a:solidFill>
                <a:latin typeface="Montserrat" pitchFamily="34" charset="0"/>
                <a:ea typeface="Montserrat" pitchFamily="34" charset="-122"/>
                <a:cs typeface="Montserrat" pitchFamily="34" charset="-120"/>
              </a:rPr>
              <a:t>Explore blockchain solutions for immutable and transparent document verification processes.</a:t>
            </a:r>
            <a:endParaRPr lang="en-US" sz="1735"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
        <p:nvSpPr>
          <p:cNvPr id="4" name="Text 2"/>
          <p:cNvSpPr/>
          <p:nvPr/>
        </p:nvSpPr>
        <p:spPr>
          <a:xfrm>
            <a:off x="2461379" y="533995"/>
            <a:ext cx="7743468" cy="606743"/>
          </a:xfrm>
          <a:prstGeom prst="rect">
            <a:avLst/>
          </a:prstGeom>
          <a:noFill/>
          <a:ln/>
        </p:spPr>
        <p:txBody>
          <a:bodyPr wrap="none" rtlCol="0" anchor="t"/>
          <a:lstStyle/>
          <a:p>
            <a:pPr marL="0" indent="0">
              <a:lnSpc>
                <a:spcPts val="4777"/>
              </a:lnSpc>
              <a:buNone/>
            </a:pPr>
            <a:r>
              <a:rPr lang="en-US" sz="3822" b="1" dirty="0">
                <a:solidFill>
                  <a:srgbClr val="60A9FF"/>
                </a:solidFill>
                <a:latin typeface="Barlow" pitchFamily="34" charset="0"/>
                <a:ea typeface="Barlow" pitchFamily="34" charset="-122"/>
                <a:cs typeface="Barlow" pitchFamily="34" charset="-120"/>
              </a:rPr>
              <a:t>Creating a Safe and Secure Platform</a:t>
            </a:r>
            <a:endParaRPr lang="en-US" sz="3822" dirty="0"/>
          </a:p>
        </p:txBody>
      </p:sp>
      <p:pic>
        <p:nvPicPr>
          <p:cNvPr id="5" name="Image 0" descr="preencoded.png"/>
          <p:cNvPicPr>
            <a:picLocks noChangeAspect="1"/>
          </p:cNvPicPr>
          <p:nvPr/>
        </p:nvPicPr>
        <p:blipFill>
          <a:blip r:embed="rId3"/>
          <a:stretch>
            <a:fillRect/>
          </a:stretch>
        </p:blipFill>
        <p:spPr>
          <a:xfrm>
            <a:off x="2461379" y="1650325"/>
            <a:ext cx="2919770" cy="3083957"/>
          </a:xfrm>
          <a:prstGeom prst="rect">
            <a:avLst/>
          </a:prstGeom>
        </p:spPr>
      </p:pic>
      <p:sp>
        <p:nvSpPr>
          <p:cNvPr id="6" name="Text 3"/>
          <p:cNvSpPr/>
          <p:nvPr/>
        </p:nvSpPr>
        <p:spPr>
          <a:xfrm>
            <a:off x="2461379" y="4952643"/>
            <a:ext cx="2912269" cy="363974"/>
          </a:xfrm>
          <a:prstGeom prst="rect">
            <a:avLst/>
          </a:prstGeom>
          <a:noFill/>
          <a:ln/>
        </p:spPr>
        <p:txBody>
          <a:bodyPr wrap="none" rtlCol="0" anchor="t"/>
          <a:lstStyle/>
          <a:p>
            <a:pPr marL="0" indent="0">
              <a:lnSpc>
                <a:spcPts val="2866"/>
              </a:lnSpc>
              <a:buNone/>
            </a:pPr>
            <a:r>
              <a:rPr lang="en-US" sz="2293" b="1" dirty="0">
                <a:solidFill>
                  <a:srgbClr val="60A9FF"/>
                </a:solidFill>
                <a:latin typeface="Barlow" pitchFamily="34" charset="0"/>
                <a:ea typeface="Barlow" pitchFamily="34" charset="-122"/>
                <a:cs typeface="Barlow" pitchFamily="34" charset="-120"/>
              </a:rPr>
              <a:t>Document Verification</a:t>
            </a:r>
            <a:endParaRPr lang="en-US" sz="2293" dirty="0"/>
          </a:p>
        </p:txBody>
      </p:sp>
      <p:sp>
        <p:nvSpPr>
          <p:cNvPr id="7" name="Text 4"/>
          <p:cNvSpPr/>
          <p:nvPr/>
        </p:nvSpPr>
        <p:spPr>
          <a:xfrm>
            <a:off x="2461379" y="5510689"/>
            <a:ext cx="2919770" cy="1553170"/>
          </a:xfrm>
          <a:prstGeom prst="rect">
            <a:avLst/>
          </a:prstGeom>
          <a:noFill/>
          <a:ln/>
        </p:spPr>
        <p:txBody>
          <a:bodyPr wrap="square" rtlCol="0" anchor="t"/>
          <a:lstStyle/>
          <a:p>
            <a:pPr marL="0" indent="0">
              <a:lnSpc>
                <a:spcPts val="2446"/>
              </a:lnSpc>
              <a:buNone/>
            </a:pPr>
            <a:r>
              <a:rPr lang="en-US" sz="1529" dirty="0">
                <a:solidFill>
                  <a:srgbClr val="EEEFF5"/>
                </a:solidFill>
                <a:latin typeface="Montserrat" pitchFamily="34" charset="0"/>
                <a:ea typeface="Montserrat" pitchFamily="34" charset="-122"/>
                <a:cs typeface="Montserrat" pitchFamily="34" charset="-120"/>
              </a:rPr>
              <a:t>To ensure the authenticity of user information, Match Mate allows users to verify their documents, such as IDs or passports.</a:t>
            </a:r>
            <a:endParaRPr lang="en-US" sz="1529" dirty="0"/>
          </a:p>
        </p:txBody>
      </p:sp>
      <p:pic>
        <p:nvPicPr>
          <p:cNvPr id="8" name="Image 1" descr="preencoded.png"/>
          <p:cNvPicPr>
            <a:picLocks noChangeAspect="1"/>
          </p:cNvPicPr>
          <p:nvPr/>
        </p:nvPicPr>
        <p:blipFill>
          <a:blip r:embed="rId4"/>
          <a:stretch>
            <a:fillRect/>
          </a:stretch>
        </p:blipFill>
        <p:spPr>
          <a:xfrm>
            <a:off x="5862399" y="1650325"/>
            <a:ext cx="2919770" cy="2919770"/>
          </a:xfrm>
          <a:prstGeom prst="rect">
            <a:avLst/>
          </a:prstGeom>
        </p:spPr>
      </p:pic>
      <p:sp>
        <p:nvSpPr>
          <p:cNvPr id="9" name="Text 5"/>
          <p:cNvSpPr/>
          <p:nvPr/>
        </p:nvSpPr>
        <p:spPr>
          <a:xfrm>
            <a:off x="5862399" y="4788456"/>
            <a:ext cx="2912269" cy="363974"/>
          </a:xfrm>
          <a:prstGeom prst="rect">
            <a:avLst/>
          </a:prstGeom>
          <a:noFill/>
          <a:ln/>
        </p:spPr>
        <p:txBody>
          <a:bodyPr wrap="none" rtlCol="0" anchor="t"/>
          <a:lstStyle/>
          <a:p>
            <a:pPr marL="0" indent="0">
              <a:lnSpc>
                <a:spcPts val="2866"/>
              </a:lnSpc>
              <a:buNone/>
            </a:pPr>
            <a:r>
              <a:rPr lang="en-US" sz="2293" b="1" dirty="0">
                <a:solidFill>
                  <a:srgbClr val="60A9FF"/>
                </a:solidFill>
                <a:latin typeface="Barlow" pitchFamily="34" charset="0"/>
                <a:ea typeface="Barlow" pitchFamily="34" charset="-122"/>
                <a:cs typeface="Barlow" pitchFamily="34" charset="-120"/>
              </a:rPr>
              <a:t>User Privacy</a:t>
            </a:r>
            <a:endParaRPr lang="en-US" sz="2293" dirty="0"/>
          </a:p>
        </p:txBody>
      </p:sp>
      <p:sp>
        <p:nvSpPr>
          <p:cNvPr id="10" name="Text 6"/>
          <p:cNvSpPr/>
          <p:nvPr/>
        </p:nvSpPr>
        <p:spPr>
          <a:xfrm>
            <a:off x="5862399" y="5346502"/>
            <a:ext cx="2919770" cy="2174438"/>
          </a:xfrm>
          <a:prstGeom prst="rect">
            <a:avLst/>
          </a:prstGeom>
          <a:noFill/>
          <a:ln/>
        </p:spPr>
        <p:txBody>
          <a:bodyPr wrap="square" rtlCol="0" anchor="t"/>
          <a:lstStyle/>
          <a:p>
            <a:pPr marL="0" indent="0">
              <a:lnSpc>
                <a:spcPts val="2446"/>
              </a:lnSpc>
              <a:buNone/>
            </a:pPr>
            <a:r>
              <a:rPr lang="en-US" sz="1529" dirty="0">
                <a:solidFill>
                  <a:srgbClr val="EEEFF5"/>
                </a:solidFill>
                <a:latin typeface="Montserrat" pitchFamily="34" charset="0"/>
                <a:ea typeface="Montserrat" pitchFamily="34" charset="-122"/>
                <a:cs typeface="Montserrat" pitchFamily="34" charset="-120"/>
              </a:rPr>
              <a:t>Match Mate values user privacy and takes steps to protect personal information, ensuring a secure environment for users to connect with potential partners.</a:t>
            </a:r>
            <a:endParaRPr lang="en-US" sz="1529" dirty="0"/>
          </a:p>
        </p:txBody>
      </p:sp>
      <p:pic>
        <p:nvPicPr>
          <p:cNvPr id="11" name="Image 2" descr="preencoded.png"/>
          <p:cNvPicPr>
            <a:picLocks noChangeAspect="1"/>
          </p:cNvPicPr>
          <p:nvPr/>
        </p:nvPicPr>
        <p:blipFill>
          <a:blip r:embed="rId5"/>
          <a:stretch>
            <a:fillRect/>
          </a:stretch>
        </p:blipFill>
        <p:spPr>
          <a:xfrm>
            <a:off x="9263420" y="1650325"/>
            <a:ext cx="2920722" cy="2920722"/>
          </a:xfrm>
          <a:prstGeom prst="rect">
            <a:avLst/>
          </a:prstGeom>
        </p:spPr>
      </p:pic>
      <p:sp>
        <p:nvSpPr>
          <p:cNvPr id="12" name="Text 7"/>
          <p:cNvSpPr/>
          <p:nvPr/>
        </p:nvSpPr>
        <p:spPr>
          <a:xfrm>
            <a:off x="9263420" y="4789408"/>
            <a:ext cx="2912269" cy="363974"/>
          </a:xfrm>
          <a:prstGeom prst="rect">
            <a:avLst/>
          </a:prstGeom>
          <a:noFill/>
          <a:ln/>
        </p:spPr>
        <p:txBody>
          <a:bodyPr wrap="none" rtlCol="0" anchor="t"/>
          <a:lstStyle/>
          <a:p>
            <a:pPr marL="0" indent="0">
              <a:lnSpc>
                <a:spcPts val="2866"/>
              </a:lnSpc>
              <a:buNone/>
            </a:pPr>
            <a:r>
              <a:rPr lang="en-US" sz="2293" b="1" dirty="0">
                <a:solidFill>
                  <a:srgbClr val="60A9FF"/>
                </a:solidFill>
                <a:latin typeface="Barlow" pitchFamily="34" charset="0"/>
                <a:ea typeface="Barlow" pitchFamily="34" charset="-122"/>
                <a:cs typeface="Barlow" pitchFamily="34" charset="-120"/>
              </a:rPr>
              <a:t>Reporting &amp; Blocking</a:t>
            </a:r>
            <a:endParaRPr lang="en-US" sz="2293" dirty="0"/>
          </a:p>
        </p:txBody>
      </p:sp>
      <p:sp>
        <p:nvSpPr>
          <p:cNvPr id="13" name="Text 8"/>
          <p:cNvSpPr/>
          <p:nvPr/>
        </p:nvSpPr>
        <p:spPr>
          <a:xfrm>
            <a:off x="9263420" y="5347454"/>
            <a:ext cx="2920722" cy="1863804"/>
          </a:xfrm>
          <a:prstGeom prst="rect">
            <a:avLst/>
          </a:prstGeom>
          <a:noFill/>
          <a:ln/>
        </p:spPr>
        <p:txBody>
          <a:bodyPr wrap="square" rtlCol="0" anchor="t"/>
          <a:lstStyle/>
          <a:p>
            <a:pPr marL="0" indent="0">
              <a:lnSpc>
                <a:spcPts val="2446"/>
              </a:lnSpc>
              <a:buNone/>
            </a:pPr>
            <a:r>
              <a:rPr lang="en-US" sz="1529" dirty="0">
                <a:solidFill>
                  <a:srgbClr val="EEEFF5"/>
                </a:solidFill>
                <a:latin typeface="Montserrat" pitchFamily="34" charset="0"/>
                <a:ea typeface="Montserrat" pitchFamily="34" charset="-122"/>
                <a:cs typeface="Montserrat" pitchFamily="34" charset="-120"/>
              </a:rPr>
              <a:t>Match Mate provides users with the ability to report and block any suspicious or inappropriate behavior, fostering a safe and respectful community.</a:t>
            </a:r>
            <a:endParaRPr lang="en-US" sz="1529"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
        <p:nvSpPr>
          <p:cNvPr id="4" name="Text 2"/>
          <p:cNvSpPr/>
          <p:nvPr/>
        </p:nvSpPr>
        <p:spPr>
          <a:xfrm>
            <a:off x="1760220" y="1451610"/>
            <a:ext cx="11109960" cy="1388745"/>
          </a:xfrm>
          <a:prstGeom prst="rect">
            <a:avLst/>
          </a:prstGeom>
          <a:noFill/>
          <a:ln/>
        </p:spPr>
        <p:txBody>
          <a:bodyPr wrap="squar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Benefits of proper document verification in marriage apps</a:t>
            </a:r>
            <a:endParaRPr lang="en-US" sz="4374" dirty="0"/>
          </a:p>
        </p:txBody>
      </p:sp>
      <p:sp>
        <p:nvSpPr>
          <p:cNvPr id="5" name="Shape 3"/>
          <p:cNvSpPr/>
          <p:nvPr/>
        </p:nvSpPr>
        <p:spPr>
          <a:xfrm>
            <a:off x="1760220" y="3284696"/>
            <a:ext cx="5443895" cy="1635562"/>
          </a:xfrm>
          <a:prstGeom prst="roundRect">
            <a:avLst>
              <a:gd name="adj" fmla="val 8151"/>
            </a:avLst>
          </a:prstGeom>
          <a:solidFill>
            <a:srgbClr val="282C32"/>
          </a:solidFill>
          <a:ln/>
        </p:spPr>
      </p:sp>
      <p:sp>
        <p:nvSpPr>
          <p:cNvPr id="6" name="Text 4"/>
          <p:cNvSpPr/>
          <p:nvPr/>
        </p:nvSpPr>
        <p:spPr>
          <a:xfrm>
            <a:off x="1982391" y="3506867"/>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Enhanced Security</a:t>
            </a:r>
            <a:endParaRPr lang="en-US" sz="2187" dirty="0"/>
          </a:p>
        </p:txBody>
      </p:sp>
      <p:sp>
        <p:nvSpPr>
          <p:cNvPr id="7" name="Text 5"/>
          <p:cNvSpPr/>
          <p:nvPr/>
        </p:nvSpPr>
        <p:spPr>
          <a:xfrm>
            <a:off x="1982391" y="3987284"/>
            <a:ext cx="4999553" cy="710803"/>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Verified documents ensure a safer and more trustworthy online environment.</a:t>
            </a:r>
            <a:endParaRPr lang="en-US" sz="1750" dirty="0"/>
          </a:p>
        </p:txBody>
      </p:sp>
      <p:sp>
        <p:nvSpPr>
          <p:cNvPr id="8" name="Shape 6"/>
          <p:cNvSpPr/>
          <p:nvPr/>
        </p:nvSpPr>
        <p:spPr>
          <a:xfrm>
            <a:off x="7426285" y="3284696"/>
            <a:ext cx="5443895" cy="1635562"/>
          </a:xfrm>
          <a:prstGeom prst="roundRect">
            <a:avLst>
              <a:gd name="adj" fmla="val 8151"/>
            </a:avLst>
          </a:prstGeom>
          <a:solidFill>
            <a:srgbClr val="282C32"/>
          </a:solidFill>
          <a:ln/>
        </p:spPr>
      </p:sp>
      <p:sp>
        <p:nvSpPr>
          <p:cNvPr id="9" name="Text 7"/>
          <p:cNvSpPr/>
          <p:nvPr/>
        </p:nvSpPr>
        <p:spPr>
          <a:xfrm>
            <a:off x="7648456" y="3506867"/>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Reduced Fraud</a:t>
            </a:r>
            <a:endParaRPr lang="en-US" sz="2187" dirty="0"/>
          </a:p>
        </p:txBody>
      </p:sp>
      <p:sp>
        <p:nvSpPr>
          <p:cNvPr id="10" name="Text 8"/>
          <p:cNvSpPr/>
          <p:nvPr/>
        </p:nvSpPr>
        <p:spPr>
          <a:xfrm>
            <a:off x="7648456" y="3987284"/>
            <a:ext cx="4999553" cy="710803"/>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Minimizes the risk of fraudulent profiles and deceptive information.</a:t>
            </a:r>
            <a:endParaRPr lang="en-US" sz="1750" dirty="0"/>
          </a:p>
        </p:txBody>
      </p:sp>
      <p:sp>
        <p:nvSpPr>
          <p:cNvPr id="11" name="Shape 9"/>
          <p:cNvSpPr/>
          <p:nvPr/>
        </p:nvSpPr>
        <p:spPr>
          <a:xfrm>
            <a:off x="1760220" y="5142428"/>
            <a:ext cx="5443895" cy="1635562"/>
          </a:xfrm>
          <a:prstGeom prst="roundRect">
            <a:avLst>
              <a:gd name="adj" fmla="val 8151"/>
            </a:avLst>
          </a:prstGeom>
          <a:solidFill>
            <a:srgbClr val="282C32"/>
          </a:solidFill>
          <a:ln/>
        </p:spPr>
      </p:sp>
      <p:sp>
        <p:nvSpPr>
          <p:cNvPr id="12" name="Text 10"/>
          <p:cNvSpPr/>
          <p:nvPr/>
        </p:nvSpPr>
        <p:spPr>
          <a:xfrm>
            <a:off x="1982391" y="5364599"/>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Increased Credibility</a:t>
            </a:r>
            <a:endParaRPr lang="en-US" sz="2187" dirty="0"/>
          </a:p>
        </p:txBody>
      </p:sp>
      <p:sp>
        <p:nvSpPr>
          <p:cNvPr id="13" name="Text 11"/>
          <p:cNvSpPr/>
          <p:nvPr/>
        </p:nvSpPr>
        <p:spPr>
          <a:xfrm>
            <a:off x="1982391" y="5845016"/>
            <a:ext cx="4999553" cy="710803"/>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Boosts the credibility and authenticity of profiles for genuine connections.</a:t>
            </a:r>
            <a:endParaRPr lang="en-US" sz="1750" dirty="0"/>
          </a:p>
        </p:txBody>
      </p:sp>
      <p:sp>
        <p:nvSpPr>
          <p:cNvPr id="14" name="Shape 12"/>
          <p:cNvSpPr/>
          <p:nvPr/>
        </p:nvSpPr>
        <p:spPr>
          <a:xfrm>
            <a:off x="7426285" y="5142428"/>
            <a:ext cx="5443895" cy="1635562"/>
          </a:xfrm>
          <a:prstGeom prst="roundRect">
            <a:avLst>
              <a:gd name="adj" fmla="val 8151"/>
            </a:avLst>
          </a:prstGeom>
          <a:solidFill>
            <a:srgbClr val="282C32"/>
          </a:solidFill>
          <a:ln/>
        </p:spPr>
      </p:sp>
      <p:sp>
        <p:nvSpPr>
          <p:cNvPr id="15" name="Text 13"/>
          <p:cNvSpPr/>
          <p:nvPr/>
        </p:nvSpPr>
        <p:spPr>
          <a:xfrm>
            <a:off x="7648456" y="5364599"/>
            <a:ext cx="3238024"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Improved User Experience</a:t>
            </a:r>
            <a:endParaRPr lang="en-US" sz="2187" dirty="0"/>
          </a:p>
        </p:txBody>
      </p:sp>
      <p:sp>
        <p:nvSpPr>
          <p:cNvPr id="16" name="Text 14"/>
          <p:cNvSpPr/>
          <p:nvPr/>
        </p:nvSpPr>
        <p:spPr>
          <a:xfrm>
            <a:off x="7648456" y="5845016"/>
            <a:ext cx="4999553" cy="710803"/>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Provides a peace of mind and confidence for users in their matchmaking journey.</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sp>
        <p:nvSpPr>
          <p:cNvPr id="4" name="Text 2"/>
          <p:cNvSpPr/>
          <p:nvPr/>
        </p:nvSpPr>
        <p:spPr>
          <a:xfrm>
            <a:off x="1760220" y="1353503"/>
            <a:ext cx="7930396"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Technical implementation/Tools</a:t>
            </a:r>
            <a:endParaRPr lang="en-US" sz="4374" dirty="0"/>
          </a:p>
        </p:txBody>
      </p:sp>
      <p:sp>
        <p:nvSpPr>
          <p:cNvPr id="5" name="Text 3"/>
          <p:cNvSpPr/>
          <p:nvPr/>
        </p:nvSpPr>
        <p:spPr>
          <a:xfrm>
            <a:off x="1982510" y="2633067"/>
            <a:ext cx="3536990" cy="355402"/>
          </a:xfrm>
          <a:prstGeom prst="rect">
            <a:avLst/>
          </a:prstGeom>
          <a:noFill/>
          <a:ln/>
        </p:spPr>
        <p:txBody>
          <a:bodyPr wrap="none" rtlCol="0" anchor="t"/>
          <a:lstStyle/>
          <a:p>
            <a:pPr marL="0" indent="0">
              <a:lnSpc>
                <a:spcPts val="2799"/>
              </a:lnSpc>
              <a:buNone/>
            </a:pPr>
            <a:r>
              <a:rPr lang="en-US" sz="1750" b="1" dirty="0">
                <a:solidFill>
                  <a:srgbClr val="EEEFF5"/>
                </a:solidFill>
                <a:latin typeface="Montserrat" pitchFamily="34" charset="0"/>
                <a:ea typeface="Montserrat" pitchFamily="34" charset="-122"/>
                <a:cs typeface="Montserrat" pitchFamily="34" charset="-120"/>
              </a:rPr>
              <a:t>Frontend Development</a:t>
            </a:r>
            <a:endParaRPr lang="en-US" sz="1750" dirty="0"/>
          </a:p>
        </p:txBody>
      </p:sp>
      <p:sp>
        <p:nvSpPr>
          <p:cNvPr id="6" name="Text 4"/>
          <p:cNvSpPr/>
          <p:nvPr/>
        </p:nvSpPr>
        <p:spPr>
          <a:xfrm>
            <a:off x="5971461" y="2633067"/>
            <a:ext cx="3365421" cy="355402"/>
          </a:xfrm>
          <a:prstGeom prst="rect">
            <a:avLst/>
          </a:prstGeom>
          <a:noFill/>
          <a:ln/>
        </p:spPr>
        <p:txBody>
          <a:bodyPr wrap="none" rtlCol="0" anchor="t"/>
          <a:lstStyle/>
          <a:p>
            <a:pPr marL="0" indent="0">
              <a:lnSpc>
                <a:spcPts val="2799"/>
              </a:lnSpc>
              <a:buNone/>
            </a:pPr>
            <a:r>
              <a:rPr lang="en-US" sz="1750" b="1" dirty="0">
                <a:solidFill>
                  <a:srgbClr val="EEEFF5"/>
                </a:solidFill>
                <a:latin typeface="Montserrat" pitchFamily="34" charset="0"/>
                <a:ea typeface="Montserrat" pitchFamily="34" charset="-122"/>
                <a:cs typeface="Montserrat" pitchFamily="34" charset="-120"/>
              </a:rPr>
              <a:t>Backend Developmenton</a:t>
            </a:r>
            <a:endParaRPr lang="en-US" sz="1750" dirty="0"/>
          </a:p>
        </p:txBody>
      </p:sp>
      <p:sp>
        <p:nvSpPr>
          <p:cNvPr id="7" name="Text 5"/>
          <p:cNvSpPr/>
          <p:nvPr/>
        </p:nvSpPr>
        <p:spPr>
          <a:xfrm>
            <a:off x="9788843" y="2633067"/>
            <a:ext cx="2859167" cy="355402"/>
          </a:xfrm>
          <a:prstGeom prst="rect">
            <a:avLst/>
          </a:prstGeom>
          <a:noFill/>
          <a:ln/>
        </p:spPr>
        <p:txBody>
          <a:bodyPr wrap="none" rtlCol="0" anchor="t"/>
          <a:lstStyle/>
          <a:p>
            <a:pPr marL="0" indent="0">
              <a:lnSpc>
                <a:spcPts val="2799"/>
              </a:lnSpc>
              <a:buNone/>
            </a:pPr>
            <a:r>
              <a:rPr lang="en-US" sz="1750" b="1" dirty="0">
                <a:solidFill>
                  <a:srgbClr val="EEEFF5"/>
                </a:solidFill>
                <a:latin typeface="Montserrat" pitchFamily="34" charset="0"/>
                <a:ea typeface="Montserrat" pitchFamily="34" charset="-122"/>
                <a:cs typeface="Montserrat" pitchFamily="34" charset="-120"/>
              </a:rPr>
              <a:t>Database Management</a:t>
            </a:r>
            <a:endParaRPr lang="en-US" sz="1750" dirty="0"/>
          </a:p>
        </p:txBody>
      </p:sp>
      <p:sp>
        <p:nvSpPr>
          <p:cNvPr id="8" name="Shape 6"/>
          <p:cNvSpPr/>
          <p:nvPr/>
        </p:nvSpPr>
        <p:spPr>
          <a:xfrm>
            <a:off x="1760220" y="3129320"/>
            <a:ext cx="11109960" cy="3746778"/>
          </a:xfrm>
          <a:prstGeom prst="rect">
            <a:avLst/>
          </a:prstGeom>
          <a:solidFill>
            <a:srgbClr val="60A9FF">
              <a:alpha val="5000"/>
            </a:srgbClr>
          </a:solidFill>
          <a:ln/>
        </p:spPr>
      </p:sp>
      <p:sp>
        <p:nvSpPr>
          <p:cNvPr id="9" name="Text 7"/>
          <p:cNvSpPr/>
          <p:nvPr/>
        </p:nvSpPr>
        <p:spPr>
          <a:xfrm>
            <a:off x="1982510" y="3270171"/>
            <a:ext cx="3536990" cy="1066205"/>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Creating a responsive and user-friendly user interface using modern web technologies.</a:t>
            </a:r>
            <a:endParaRPr lang="en-US" sz="1750" dirty="0"/>
          </a:p>
        </p:txBody>
      </p:sp>
      <p:sp>
        <p:nvSpPr>
          <p:cNvPr id="10" name="Text 8"/>
          <p:cNvSpPr/>
          <p:nvPr/>
        </p:nvSpPr>
        <p:spPr>
          <a:xfrm>
            <a:off x="1982510" y="4469606"/>
            <a:ext cx="3536990" cy="1066205"/>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Implementing intuitive and interactive designs for a seamless user experience.</a:t>
            </a:r>
            <a:endParaRPr lang="en-US" sz="1750" dirty="0"/>
          </a:p>
        </p:txBody>
      </p:sp>
      <p:sp>
        <p:nvSpPr>
          <p:cNvPr id="11" name="Text 9"/>
          <p:cNvSpPr/>
          <p:nvPr/>
        </p:nvSpPr>
        <p:spPr>
          <a:xfrm>
            <a:off x="1982510" y="5669042"/>
            <a:ext cx="3536990" cy="355402"/>
          </a:xfrm>
          <a:prstGeom prst="rect">
            <a:avLst/>
          </a:prstGeom>
          <a:noFill/>
          <a:ln/>
        </p:spPr>
        <p:txBody>
          <a:bodyPr wrap="none" rtlCol="0" anchor="t"/>
          <a:lstStyle/>
          <a:p>
            <a:pPr marL="0" indent="0">
              <a:lnSpc>
                <a:spcPts val="2799"/>
              </a:lnSpc>
              <a:buNone/>
            </a:pPr>
            <a:r>
              <a:rPr lang="en-US" sz="1750" b="1" dirty="0">
                <a:solidFill>
                  <a:srgbClr val="60A9FF"/>
                </a:solidFill>
                <a:latin typeface="Montserrat" pitchFamily="34" charset="0"/>
                <a:ea typeface="Montserrat" pitchFamily="34" charset="-122"/>
                <a:cs typeface="Montserrat" pitchFamily="34" charset="-120"/>
              </a:rPr>
              <a:t>React  Native</a:t>
            </a:r>
            <a:endParaRPr lang="en-US" sz="1750" dirty="0"/>
          </a:p>
        </p:txBody>
      </p:sp>
      <p:sp>
        <p:nvSpPr>
          <p:cNvPr id="12" name="Text 10"/>
          <p:cNvSpPr/>
          <p:nvPr/>
        </p:nvSpPr>
        <p:spPr>
          <a:xfrm>
            <a:off x="1982510" y="6157674"/>
            <a:ext cx="3536990" cy="355402"/>
          </a:xfrm>
          <a:prstGeom prst="rect">
            <a:avLst/>
          </a:prstGeom>
          <a:noFill/>
          <a:ln/>
        </p:spPr>
        <p:txBody>
          <a:bodyPr wrap="none" rtlCol="0" anchor="t"/>
          <a:lstStyle/>
          <a:p>
            <a:pPr marL="0" indent="0">
              <a:lnSpc>
                <a:spcPts val="2799"/>
              </a:lnSpc>
              <a:buNone/>
            </a:pPr>
            <a:r>
              <a:rPr lang="en-US" sz="1750" b="1" dirty="0">
                <a:solidFill>
                  <a:srgbClr val="60A9FF"/>
                </a:solidFill>
                <a:latin typeface="Montserrat" pitchFamily="34" charset="0"/>
                <a:ea typeface="Montserrat" pitchFamily="34" charset="-122"/>
                <a:cs typeface="Montserrat" pitchFamily="34" charset="-120"/>
              </a:rPr>
              <a:t>React</a:t>
            </a:r>
            <a:endParaRPr lang="en-US" sz="1750" dirty="0"/>
          </a:p>
        </p:txBody>
      </p:sp>
      <p:sp>
        <p:nvSpPr>
          <p:cNvPr id="13" name="Text 11"/>
          <p:cNvSpPr/>
          <p:nvPr/>
        </p:nvSpPr>
        <p:spPr>
          <a:xfrm>
            <a:off x="5971461" y="3270171"/>
            <a:ext cx="3365421" cy="1421606"/>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Building a robust and scalable server-side architecture to handle user data and requests.</a:t>
            </a:r>
            <a:endParaRPr lang="en-US" sz="1750" dirty="0"/>
          </a:p>
        </p:txBody>
      </p:sp>
      <p:sp>
        <p:nvSpPr>
          <p:cNvPr id="14" name="Text 12"/>
          <p:cNvSpPr/>
          <p:nvPr/>
        </p:nvSpPr>
        <p:spPr>
          <a:xfrm>
            <a:off x="5971461" y="4825008"/>
            <a:ext cx="3365421" cy="1421606"/>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Implementing secure authentication and authorization mechanisms for data protection.</a:t>
            </a:r>
            <a:endParaRPr lang="en-US" sz="1750" dirty="0"/>
          </a:p>
        </p:txBody>
      </p:sp>
      <p:sp>
        <p:nvSpPr>
          <p:cNvPr id="15" name="Text 13"/>
          <p:cNvSpPr/>
          <p:nvPr/>
        </p:nvSpPr>
        <p:spPr>
          <a:xfrm>
            <a:off x="5971461" y="6379845"/>
            <a:ext cx="3365421" cy="355402"/>
          </a:xfrm>
          <a:prstGeom prst="rect">
            <a:avLst/>
          </a:prstGeom>
          <a:noFill/>
          <a:ln/>
        </p:spPr>
        <p:txBody>
          <a:bodyPr wrap="none" rtlCol="0" anchor="t"/>
          <a:lstStyle/>
          <a:p>
            <a:pPr marL="0" indent="0">
              <a:lnSpc>
                <a:spcPts val="2799"/>
              </a:lnSpc>
              <a:buNone/>
            </a:pPr>
            <a:r>
              <a:rPr lang="en-US" sz="1750" b="1" dirty="0">
                <a:solidFill>
                  <a:srgbClr val="60A9FF"/>
                </a:solidFill>
                <a:latin typeface="Montserrat" pitchFamily="34" charset="0"/>
                <a:ea typeface="Montserrat" pitchFamily="34" charset="-122"/>
                <a:cs typeface="Montserrat" pitchFamily="34" charset="-120"/>
              </a:rPr>
              <a:t>Node Js</a:t>
            </a:r>
            <a:endParaRPr lang="en-US" sz="1750" dirty="0"/>
          </a:p>
        </p:txBody>
      </p:sp>
      <p:sp>
        <p:nvSpPr>
          <p:cNvPr id="16" name="Text 14"/>
          <p:cNvSpPr/>
          <p:nvPr/>
        </p:nvSpPr>
        <p:spPr>
          <a:xfrm>
            <a:off x="9788843" y="3270171"/>
            <a:ext cx="2859167" cy="1421606"/>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Designing efficient database schema to store user profiles and preferences.</a:t>
            </a:r>
            <a:endParaRPr lang="en-US" sz="1750" dirty="0"/>
          </a:p>
        </p:txBody>
      </p:sp>
      <p:sp>
        <p:nvSpPr>
          <p:cNvPr id="17" name="Text 15"/>
          <p:cNvSpPr/>
          <p:nvPr/>
        </p:nvSpPr>
        <p:spPr>
          <a:xfrm>
            <a:off x="9788843" y="4825008"/>
            <a:ext cx="2859167" cy="1421606"/>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Implementing data integrity and reliability measures for seamless app functionality.</a:t>
            </a:r>
            <a:endParaRPr lang="en-US" sz="1750" dirty="0"/>
          </a:p>
        </p:txBody>
      </p:sp>
      <p:sp>
        <p:nvSpPr>
          <p:cNvPr id="18" name="Text 16"/>
          <p:cNvSpPr/>
          <p:nvPr/>
        </p:nvSpPr>
        <p:spPr>
          <a:xfrm>
            <a:off x="9788843" y="6379845"/>
            <a:ext cx="2859167" cy="355402"/>
          </a:xfrm>
          <a:prstGeom prst="rect">
            <a:avLst/>
          </a:prstGeom>
          <a:noFill/>
          <a:ln/>
        </p:spPr>
        <p:txBody>
          <a:bodyPr wrap="none" rtlCol="0" anchor="t"/>
          <a:lstStyle/>
          <a:p>
            <a:pPr marL="0" indent="0">
              <a:lnSpc>
                <a:spcPts val="2799"/>
              </a:lnSpc>
              <a:buNone/>
            </a:pPr>
            <a:r>
              <a:rPr lang="en-US" sz="1750" b="1" dirty="0">
                <a:solidFill>
                  <a:srgbClr val="60A9FF"/>
                </a:solidFill>
                <a:latin typeface="Montserrat" pitchFamily="34" charset="0"/>
                <a:ea typeface="Montserrat" pitchFamily="34" charset="-122"/>
                <a:cs typeface="Montserrat" pitchFamily="34" charset="-120"/>
              </a:rPr>
              <a:t>Mongo DB</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32100"/>
          </a:xfrm>
          <a:prstGeom prst="rect">
            <a:avLst/>
          </a:prstGeom>
          <a:solidFill>
            <a:srgbClr val="282C32"/>
          </a:solidFill>
          <a:ln/>
        </p:spPr>
      </p:sp>
      <p:sp>
        <p:nvSpPr>
          <p:cNvPr id="4" name="Text 2"/>
          <p:cNvSpPr/>
          <p:nvPr/>
        </p:nvSpPr>
        <p:spPr>
          <a:xfrm>
            <a:off x="2642830" y="513874"/>
            <a:ext cx="3737848" cy="467082"/>
          </a:xfrm>
          <a:prstGeom prst="rect">
            <a:avLst/>
          </a:prstGeom>
          <a:noFill/>
          <a:ln/>
        </p:spPr>
        <p:txBody>
          <a:bodyPr wrap="none" rtlCol="0" anchor="t"/>
          <a:lstStyle/>
          <a:p>
            <a:pPr marL="0" indent="0">
              <a:lnSpc>
                <a:spcPts val="3679"/>
              </a:lnSpc>
              <a:buNone/>
            </a:pPr>
            <a:r>
              <a:rPr lang="en-US" sz="2943" b="1" dirty="0">
                <a:solidFill>
                  <a:srgbClr val="60A9FF"/>
                </a:solidFill>
                <a:latin typeface="Barlow" pitchFamily="34" charset="0"/>
                <a:ea typeface="Barlow" pitchFamily="34" charset="-122"/>
                <a:cs typeface="Barlow" pitchFamily="34" charset="-120"/>
              </a:rPr>
              <a:t>Conclusion</a:t>
            </a:r>
            <a:endParaRPr lang="en-US" sz="2943" dirty="0"/>
          </a:p>
        </p:txBody>
      </p:sp>
      <p:sp>
        <p:nvSpPr>
          <p:cNvPr id="5" name="Text 3"/>
          <p:cNvSpPr/>
          <p:nvPr/>
        </p:nvSpPr>
        <p:spPr>
          <a:xfrm>
            <a:off x="2642830" y="1167765"/>
            <a:ext cx="2803446" cy="350401"/>
          </a:xfrm>
          <a:prstGeom prst="rect">
            <a:avLst/>
          </a:prstGeom>
          <a:noFill/>
          <a:ln/>
        </p:spPr>
        <p:txBody>
          <a:bodyPr wrap="none" rtlCol="0" anchor="t"/>
          <a:lstStyle/>
          <a:p>
            <a:pPr marL="0" indent="0">
              <a:lnSpc>
                <a:spcPts val="2759"/>
              </a:lnSpc>
              <a:buNone/>
            </a:pPr>
            <a:r>
              <a:rPr lang="en-US" sz="2207" b="1" dirty="0">
                <a:solidFill>
                  <a:srgbClr val="60A9FF"/>
                </a:solidFill>
                <a:latin typeface="Barlow" pitchFamily="34" charset="0"/>
                <a:ea typeface="Barlow" pitchFamily="34" charset="-122"/>
                <a:cs typeface="Barlow" pitchFamily="34" charset="-120"/>
              </a:rPr>
              <a:t>Key Points</a:t>
            </a:r>
            <a:endParaRPr lang="en-US" sz="2207" dirty="0"/>
          </a:p>
        </p:txBody>
      </p:sp>
      <p:sp>
        <p:nvSpPr>
          <p:cNvPr id="6" name="Text 4"/>
          <p:cNvSpPr/>
          <p:nvPr/>
        </p:nvSpPr>
        <p:spPr>
          <a:xfrm>
            <a:off x="2941677" y="1798439"/>
            <a:ext cx="9045893" cy="299085"/>
          </a:xfrm>
          <a:prstGeom prst="rect">
            <a:avLst/>
          </a:prstGeom>
          <a:noFill/>
          <a:ln/>
        </p:spPr>
        <p:txBody>
          <a:bodyPr wrap="none" rtlCol="0" anchor="t"/>
          <a:lstStyle/>
          <a:p>
            <a:pPr marL="342900" indent="-342900" algn="l">
              <a:lnSpc>
                <a:spcPts val="2355"/>
              </a:lnSpc>
              <a:buSzPct val="100000"/>
              <a:buChar char="•"/>
            </a:pPr>
            <a:r>
              <a:rPr lang="en-US" sz="1472" dirty="0">
                <a:solidFill>
                  <a:srgbClr val="EEEFF5"/>
                </a:solidFill>
                <a:latin typeface="Montserrat" pitchFamily="34" charset="0"/>
                <a:ea typeface="Montserrat" pitchFamily="34" charset="-122"/>
                <a:cs typeface="Montserrat" pitchFamily="34" charset="-120"/>
              </a:rPr>
              <a:t>Match Mate is a revolutionary marriage app that transforms the way people find partners.</a:t>
            </a:r>
            <a:endParaRPr lang="en-US" sz="1472" dirty="0"/>
          </a:p>
        </p:txBody>
      </p:sp>
      <p:sp>
        <p:nvSpPr>
          <p:cNvPr id="7" name="Text 5"/>
          <p:cNvSpPr/>
          <p:nvPr/>
        </p:nvSpPr>
        <p:spPr>
          <a:xfrm>
            <a:off x="2941677" y="2172176"/>
            <a:ext cx="9045893" cy="598170"/>
          </a:xfrm>
          <a:prstGeom prst="rect">
            <a:avLst/>
          </a:prstGeom>
          <a:noFill/>
          <a:ln/>
        </p:spPr>
        <p:txBody>
          <a:bodyPr wrap="square" rtlCol="0" anchor="t"/>
          <a:lstStyle/>
          <a:p>
            <a:pPr marL="342900" indent="-342900" algn="l">
              <a:lnSpc>
                <a:spcPts val="2355"/>
              </a:lnSpc>
              <a:buSzPct val="100000"/>
              <a:buChar char="•"/>
            </a:pPr>
            <a:r>
              <a:rPr lang="en-US" sz="1472" dirty="0">
                <a:solidFill>
                  <a:srgbClr val="EEEFF5"/>
                </a:solidFill>
                <a:latin typeface="Montserrat" pitchFamily="34" charset="0"/>
                <a:ea typeface="Montserrat" pitchFamily="34" charset="-122"/>
                <a:cs typeface="Montserrat" pitchFamily="34" charset="-120"/>
              </a:rPr>
              <a:t>The app includes functionality to verify user documents and ensure the authenticity of user information.</a:t>
            </a:r>
            <a:endParaRPr lang="en-US" sz="1472" dirty="0"/>
          </a:p>
        </p:txBody>
      </p:sp>
      <p:sp>
        <p:nvSpPr>
          <p:cNvPr id="8" name="Text 6"/>
          <p:cNvSpPr/>
          <p:nvPr/>
        </p:nvSpPr>
        <p:spPr>
          <a:xfrm>
            <a:off x="2941677" y="2844998"/>
            <a:ext cx="9045893" cy="299085"/>
          </a:xfrm>
          <a:prstGeom prst="rect">
            <a:avLst/>
          </a:prstGeom>
          <a:noFill/>
          <a:ln/>
        </p:spPr>
        <p:txBody>
          <a:bodyPr wrap="none" rtlCol="0" anchor="t"/>
          <a:lstStyle/>
          <a:p>
            <a:pPr marL="342900" indent="-342900" algn="l">
              <a:lnSpc>
                <a:spcPts val="2355"/>
              </a:lnSpc>
              <a:buSzPct val="100000"/>
              <a:buChar char="•"/>
            </a:pPr>
            <a:r>
              <a:rPr lang="en-US" sz="1472" dirty="0">
                <a:solidFill>
                  <a:srgbClr val="EEEFF5"/>
                </a:solidFill>
                <a:latin typeface="Montserrat" pitchFamily="34" charset="0"/>
                <a:ea typeface="Montserrat" pitchFamily="34" charset="-122"/>
                <a:cs typeface="Montserrat" pitchFamily="34" charset="-120"/>
              </a:rPr>
              <a:t>The target market includes individuals who are looking for a partner.</a:t>
            </a:r>
            <a:endParaRPr lang="en-US" sz="1472" dirty="0"/>
          </a:p>
        </p:txBody>
      </p:sp>
      <p:sp>
        <p:nvSpPr>
          <p:cNvPr id="9" name="Text 7"/>
          <p:cNvSpPr/>
          <p:nvPr/>
        </p:nvSpPr>
        <p:spPr>
          <a:xfrm>
            <a:off x="2941677" y="3218736"/>
            <a:ext cx="9045893" cy="598170"/>
          </a:xfrm>
          <a:prstGeom prst="rect">
            <a:avLst/>
          </a:prstGeom>
          <a:noFill/>
          <a:ln/>
        </p:spPr>
        <p:txBody>
          <a:bodyPr wrap="square" rtlCol="0" anchor="t"/>
          <a:lstStyle/>
          <a:p>
            <a:pPr marL="342900" indent="-342900" algn="l">
              <a:lnSpc>
                <a:spcPts val="2355"/>
              </a:lnSpc>
              <a:buSzPct val="100000"/>
              <a:buChar char="•"/>
            </a:pPr>
            <a:r>
              <a:rPr lang="en-US" sz="1472" dirty="0">
                <a:solidFill>
                  <a:srgbClr val="EEEFF5"/>
                </a:solidFill>
                <a:latin typeface="Montserrat" pitchFamily="34" charset="0"/>
                <a:ea typeface="Montserrat" pitchFamily="34" charset="-122"/>
                <a:cs typeface="Montserrat" pitchFamily="34" charset="-120"/>
              </a:rPr>
              <a:t>Match Mate provides a safe and secure environment for users to connect and build meaningful relationships.</a:t>
            </a:r>
            <a:endParaRPr lang="en-US" sz="1472" dirty="0"/>
          </a:p>
        </p:txBody>
      </p:sp>
      <p:sp>
        <p:nvSpPr>
          <p:cNvPr id="10" name="Text 8"/>
          <p:cNvSpPr/>
          <p:nvPr/>
        </p:nvSpPr>
        <p:spPr>
          <a:xfrm>
            <a:off x="2642830" y="4097179"/>
            <a:ext cx="2841427" cy="350401"/>
          </a:xfrm>
          <a:prstGeom prst="rect">
            <a:avLst/>
          </a:prstGeom>
          <a:noFill/>
          <a:ln/>
        </p:spPr>
        <p:txBody>
          <a:bodyPr wrap="none" rtlCol="0" anchor="t"/>
          <a:lstStyle/>
          <a:p>
            <a:pPr marL="0" indent="0">
              <a:lnSpc>
                <a:spcPts val="2759"/>
              </a:lnSpc>
              <a:buNone/>
            </a:pPr>
            <a:r>
              <a:rPr lang="en-US" sz="2207" b="1" dirty="0">
                <a:solidFill>
                  <a:srgbClr val="60A9FF"/>
                </a:solidFill>
                <a:latin typeface="Barlow" pitchFamily="34" charset="0"/>
                <a:ea typeface="Barlow" pitchFamily="34" charset="-122"/>
                <a:cs typeface="Barlow" pitchFamily="34" charset="-120"/>
              </a:rPr>
              <a:t>Benefits of Match Mate</a:t>
            </a:r>
            <a:endParaRPr lang="en-US" sz="2207" dirty="0"/>
          </a:p>
        </p:txBody>
      </p:sp>
      <p:sp>
        <p:nvSpPr>
          <p:cNvPr id="11" name="Text 9"/>
          <p:cNvSpPr/>
          <p:nvPr/>
        </p:nvSpPr>
        <p:spPr>
          <a:xfrm>
            <a:off x="2941677" y="4727853"/>
            <a:ext cx="9045893" cy="299085"/>
          </a:xfrm>
          <a:prstGeom prst="rect">
            <a:avLst/>
          </a:prstGeom>
          <a:noFill/>
          <a:ln/>
        </p:spPr>
        <p:txBody>
          <a:bodyPr wrap="none" rtlCol="0" anchor="t"/>
          <a:lstStyle/>
          <a:p>
            <a:pPr marL="342900" indent="-342900" algn="l">
              <a:lnSpc>
                <a:spcPts val="2355"/>
              </a:lnSpc>
              <a:buSzPct val="100000"/>
              <a:buChar char="•"/>
            </a:pPr>
            <a:r>
              <a:rPr lang="en-US" sz="1472" dirty="0">
                <a:solidFill>
                  <a:srgbClr val="EEEFF5"/>
                </a:solidFill>
                <a:latin typeface="Montserrat" pitchFamily="34" charset="0"/>
                <a:ea typeface="Montserrat" pitchFamily="34" charset="-122"/>
                <a:cs typeface="Montserrat" pitchFamily="34" charset="-120"/>
              </a:rPr>
              <a:t>Match Mate streamlines the partner search process, saving users time and effort.</a:t>
            </a:r>
            <a:endParaRPr lang="en-US" sz="1472" dirty="0"/>
          </a:p>
        </p:txBody>
      </p:sp>
      <p:sp>
        <p:nvSpPr>
          <p:cNvPr id="12" name="Text 10"/>
          <p:cNvSpPr/>
          <p:nvPr/>
        </p:nvSpPr>
        <p:spPr>
          <a:xfrm>
            <a:off x="2941677" y="5101590"/>
            <a:ext cx="9045893" cy="598170"/>
          </a:xfrm>
          <a:prstGeom prst="rect">
            <a:avLst/>
          </a:prstGeom>
          <a:noFill/>
          <a:ln/>
        </p:spPr>
        <p:txBody>
          <a:bodyPr wrap="square" rtlCol="0" anchor="t"/>
          <a:lstStyle/>
          <a:p>
            <a:pPr marL="342900" indent="-342900" algn="l">
              <a:lnSpc>
                <a:spcPts val="2355"/>
              </a:lnSpc>
              <a:buSzPct val="100000"/>
              <a:buChar char="•"/>
            </a:pPr>
            <a:r>
              <a:rPr lang="en-US" sz="1472" dirty="0">
                <a:solidFill>
                  <a:srgbClr val="EEEFF5"/>
                </a:solidFill>
                <a:latin typeface="Montserrat" pitchFamily="34" charset="0"/>
                <a:ea typeface="Montserrat" pitchFamily="34" charset="-122"/>
                <a:cs typeface="Montserrat" pitchFamily="34" charset="-120"/>
              </a:rPr>
              <a:t>The app's document verification feature ensures that users can trust the information provided by potential partners.</a:t>
            </a:r>
            <a:endParaRPr lang="en-US" sz="1472" dirty="0"/>
          </a:p>
        </p:txBody>
      </p:sp>
      <p:sp>
        <p:nvSpPr>
          <p:cNvPr id="13" name="Text 11"/>
          <p:cNvSpPr/>
          <p:nvPr/>
        </p:nvSpPr>
        <p:spPr>
          <a:xfrm>
            <a:off x="2941677" y="5774412"/>
            <a:ext cx="9045893" cy="598170"/>
          </a:xfrm>
          <a:prstGeom prst="rect">
            <a:avLst/>
          </a:prstGeom>
          <a:noFill/>
          <a:ln/>
        </p:spPr>
        <p:txBody>
          <a:bodyPr wrap="square" rtlCol="0" anchor="t"/>
          <a:lstStyle/>
          <a:p>
            <a:pPr marL="342900" indent="-342900" algn="l">
              <a:lnSpc>
                <a:spcPts val="2355"/>
              </a:lnSpc>
              <a:buSzPct val="100000"/>
              <a:buChar char="•"/>
            </a:pPr>
            <a:r>
              <a:rPr lang="en-US" sz="1472" dirty="0">
                <a:solidFill>
                  <a:srgbClr val="EEEFF5"/>
                </a:solidFill>
                <a:latin typeface="Montserrat" pitchFamily="34" charset="0"/>
                <a:ea typeface="Montserrat" pitchFamily="34" charset="-122"/>
                <a:cs typeface="Montserrat" pitchFamily="34" charset="-120"/>
              </a:rPr>
              <a:t>Match Mate's safe and secure environment protects user privacy and provides a comfortable space for meaningful connections.</a:t>
            </a:r>
            <a:endParaRPr lang="en-US" sz="1472" dirty="0"/>
          </a:p>
        </p:txBody>
      </p:sp>
      <p:sp>
        <p:nvSpPr>
          <p:cNvPr id="14" name="Text 12"/>
          <p:cNvSpPr/>
          <p:nvPr/>
        </p:nvSpPr>
        <p:spPr>
          <a:xfrm>
            <a:off x="2941677" y="6447234"/>
            <a:ext cx="9045893" cy="598170"/>
          </a:xfrm>
          <a:prstGeom prst="rect">
            <a:avLst/>
          </a:prstGeom>
          <a:noFill/>
          <a:ln/>
        </p:spPr>
        <p:txBody>
          <a:bodyPr wrap="square" rtlCol="0" anchor="t"/>
          <a:lstStyle/>
          <a:p>
            <a:pPr marL="342900" indent="-342900" algn="l">
              <a:lnSpc>
                <a:spcPts val="2355"/>
              </a:lnSpc>
              <a:buSzPct val="100000"/>
              <a:buChar char="•"/>
            </a:pPr>
            <a:r>
              <a:rPr lang="en-US" sz="1472" dirty="0">
                <a:solidFill>
                  <a:srgbClr val="EEEFF5"/>
                </a:solidFill>
                <a:latin typeface="Montserrat" pitchFamily="34" charset="0"/>
                <a:ea typeface="Montserrat" pitchFamily="34" charset="-122"/>
                <a:cs typeface="Montserrat" pitchFamily="34" charset="-120"/>
              </a:rPr>
              <a:t>With Match Mate, users have access to a large pool of potential partners, increasing the chances of finding the perfect match.</a:t>
            </a:r>
            <a:endParaRPr lang="en-US" sz="1472" dirty="0"/>
          </a:p>
        </p:txBody>
      </p:sp>
      <p:sp>
        <p:nvSpPr>
          <p:cNvPr id="15" name="Text 13"/>
          <p:cNvSpPr/>
          <p:nvPr/>
        </p:nvSpPr>
        <p:spPr>
          <a:xfrm>
            <a:off x="2941677" y="7120057"/>
            <a:ext cx="9045893" cy="598170"/>
          </a:xfrm>
          <a:prstGeom prst="rect">
            <a:avLst/>
          </a:prstGeom>
          <a:noFill/>
          <a:ln/>
        </p:spPr>
        <p:txBody>
          <a:bodyPr wrap="square" rtlCol="0" anchor="t"/>
          <a:lstStyle/>
          <a:p>
            <a:pPr marL="342900" indent="-342900" algn="l">
              <a:lnSpc>
                <a:spcPts val="2355"/>
              </a:lnSpc>
              <a:buSzPct val="100000"/>
              <a:buChar char="•"/>
            </a:pPr>
            <a:r>
              <a:rPr lang="en-US" sz="1472" dirty="0">
                <a:solidFill>
                  <a:srgbClr val="EEEFF5"/>
                </a:solidFill>
                <a:latin typeface="Montserrat" pitchFamily="34" charset="0"/>
                <a:ea typeface="Montserrat" pitchFamily="34" charset="-122"/>
                <a:cs typeface="Montserrat" pitchFamily="34" charset="-120"/>
              </a:rPr>
              <a:t>The app's user-friendly interface and intuitive features make it easy and enjoyable to navigate and use.</a:t>
            </a:r>
            <a:endParaRPr lang="en-US" sz="1472"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30553"/>
          </a:xfrm>
          <a:prstGeom prst="rect">
            <a:avLst/>
          </a:prstGeom>
          <a:solidFill>
            <a:srgbClr val="282C32"/>
          </a:solidFill>
          <a:ln/>
        </p:spPr>
      </p:sp>
      <p:sp>
        <p:nvSpPr>
          <p:cNvPr id="4" name="Text 2"/>
          <p:cNvSpPr/>
          <p:nvPr/>
        </p:nvSpPr>
        <p:spPr>
          <a:xfrm>
            <a:off x="2515672" y="527923"/>
            <a:ext cx="4799409" cy="599837"/>
          </a:xfrm>
          <a:prstGeom prst="rect">
            <a:avLst/>
          </a:prstGeom>
          <a:noFill/>
          <a:ln/>
        </p:spPr>
        <p:txBody>
          <a:bodyPr wrap="none" rtlCol="0" anchor="t"/>
          <a:lstStyle/>
          <a:p>
            <a:pPr marL="0" indent="0">
              <a:lnSpc>
                <a:spcPts val="4724"/>
              </a:lnSpc>
              <a:buNone/>
            </a:pPr>
            <a:r>
              <a:rPr lang="en-US" sz="3779" b="1" dirty="0">
                <a:solidFill>
                  <a:srgbClr val="60A9FF"/>
                </a:solidFill>
                <a:latin typeface="Barlow" pitchFamily="34" charset="0"/>
                <a:ea typeface="Barlow" pitchFamily="34" charset="-122"/>
                <a:cs typeface="Barlow" pitchFamily="34" charset="-120"/>
              </a:rPr>
              <a:t>Referral Content</a:t>
            </a:r>
            <a:endParaRPr lang="en-US" sz="3779" dirty="0"/>
          </a:p>
        </p:txBody>
      </p:sp>
      <p:pic>
        <p:nvPicPr>
          <p:cNvPr id="5" name="Image 0" descr="preencoded.png">
            <a:hlinkClick r:id="rId3"/>
          </p:cNvPr>
          <p:cNvPicPr>
            <a:picLocks noChangeAspect="1"/>
          </p:cNvPicPr>
          <p:nvPr/>
        </p:nvPicPr>
        <p:blipFill>
          <a:blip r:embed="rId4"/>
          <a:stretch>
            <a:fillRect/>
          </a:stretch>
        </p:blipFill>
        <p:spPr>
          <a:xfrm>
            <a:off x="2515672" y="1511618"/>
            <a:ext cx="9598938" cy="1919764"/>
          </a:xfrm>
          <a:prstGeom prst="rect">
            <a:avLst/>
          </a:prstGeom>
        </p:spPr>
      </p:pic>
      <p:pic>
        <p:nvPicPr>
          <p:cNvPr id="6" name="Image 1" descr="preencoded.png">
            <a:hlinkClick r:id="rId5"/>
          </p:cNvPr>
          <p:cNvPicPr>
            <a:picLocks noChangeAspect="1"/>
          </p:cNvPicPr>
          <p:nvPr/>
        </p:nvPicPr>
        <p:blipFill>
          <a:blip r:embed="rId6"/>
          <a:stretch>
            <a:fillRect/>
          </a:stretch>
        </p:blipFill>
        <p:spPr>
          <a:xfrm>
            <a:off x="2515672" y="3647242"/>
            <a:ext cx="9598938" cy="1919764"/>
          </a:xfrm>
          <a:prstGeom prst="rect">
            <a:avLst/>
          </a:prstGeom>
        </p:spPr>
      </p:pic>
      <p:pic>
        <p:nvPicPr>
          <p:cNvPr id="7" name="Image 2" descr="preencoded.png">
            <a:hlinkClick r:id="rId7"/>
          </p:cNvPr>
          <p:cNvPicPr>
            <a:picLocks noChangeAspect="1"/>
          </p:cNvPicPr>
          <p:nvPr/>
        </p:nvPicPr>
        <p:blipFill>
          <a:blip r:embed="rId8"/>
          <a:stretch>
            <a:fillRect/>
          </a:stretch>
        </p:blipFill>
        <p:spPr>
          <a:xfrm>
            <a:off x="2515672" y="5782866"/>
            <a:ext cx="9598938" cy="191976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048708"/>
            <a:ext cx="7477601" cy="1666399"/>
          </a:xfrm>
          <a:prstGeom prst="rect">
            <a:avLst/>
          </a:prstGeom>
          <a:noFill/>
          <a:ln/>
        </p:spPr>
        <p:txBody>
          <a:bodyPr wrap="square" rtlCol="0" anchor="t"/>
          <a:lstStyle/>
          <a:p>
            <a:pPr marL="0" indent="0">
              <a:lnSpc>
                <a:spcPts val="6561"/>
              </a:lnSpc>
              <a:buNone/>
            </a:pPr>
            <a:r>
              <a:rPr lang="en-US" sz="5249" b="1" dirty="0">
                <a:solidFill>
                  <a:srgbClr val="60A9FF"/>
                </a:solidFill>
                <a:latin typeface="Barlow" pitchFamily="34" charset="0"/>
                <a:ea typeface="Barlow" pitchFamily="34" charset="-122"/>
                <a:cs typeface="Barlow" pitchFamily="34" charset="-120"/>
              </a:rPr>
              <a:t>Introduction to Match Mate</a:t>
            </a:r>
            <a:endParaRPr lang="en-US" sz="5249" dirty="0"/>
          </a:p>
        </p:txBody>
      </p:sp>
      <p:sp>
        <p:nvSpPr>
          <p:cNvPr id="6" name="Text 3"/>
          <p:cNvSpPr/>
          <p:nvPr/>
        </p:nvSpPr>
        <p:spPr>
          <a:xfrm>
            <a:off x="833199" y="4048363"/>
            <a:ext cx="7477601" cy="2132409"/>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Match Mate is a revolutionary marriage app that aims to transform the way people find partners. Our app provides a safe and secure platform for individuals to connect with potential partners. With Match Mate, you can be confident that you are interacting with genuine users, as we have implemented a document verification feature to ensure the authenticity of user information.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82C32">
              <a:alpha val="80000"/>
            </a:srgbClr>
          </a:solidFill>
          <a:ln/>
        </p:spPr>
      </p:sp>
      <p:sp>
        <p:nvSpPr>
          <p:cNvPr id="6" name="Text 3"/>
          <p:cNvSpPr/>
          <p:nvPr/>
        </p:nvSpPr>
        <p:spPr>
          <a:xfrm>
            <a:off x="1760220" y="1912858"/>
            <a:ext cx="5554980"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Goals and Objectives</a:t>
            </a:r>
            <a:endParaRPr lang="en-US" sz="4374" dirty="0"/>
          </a:p>
        </p:txBody>
      </p:sp>
      <p:sp>
        <p:nvSpPr>
          <p:cNvPr id="7" name="Text 4"/>
          <p:cNvSpPr/>
          <p:nvPr/>
        </p:nvSpPr>
        <p:spPr>
          <a:xfrm>
            <a:off x="2115622" y="2940487"/>
            <a:ext cx="10754558" cy="1066205"/>
          </a:xfrm>
          <a:prstGeom prst="rect">
            <a:avLst/>
          </a:prstGeom>
          <a:noFill/>
          <a:ln/>
        </p:spPr>
        <p:txBody>
          <a:bodyPr wrap="square" rtlCol="0" anchor="t"/>
          <a:lstStyle/>
          <a:p>
            <a:pPr marL="342900" indent="-342900" algn="l">
              <a:lnSpc>
                <a:spcPts val="2799"/>
              </a:lnSpc>
              <a:buSzPct val="100000"/>
              <a:buChar char="•"/>
            </a:pPr>
            <a:r>
              <a:rPr lang="en-US" sz="1750" b="1" dirty="0">
                <a:solidFill>
                  <a:srgbClr val="EEEFF5"/>
                </a:solidFill>
                <a:latin typeface="Montserrat" pitchFamily="34" charset="0"/>
                <a:ea typeface="Montserrat" pitchFamily="34" charset="-122"/>
                <a:cs typeface="Montserrat" pitchFamily="34" charset="-120"/>
              </a:rPr>
              <a:t>Facilitating Genuine Connections:</a:t>
            </a:r>
            <a:r>
              <a:rPr lang="en-US" sz="1750" dirty="0">
                <a:solidFill>
                  <a:srgbClr val="EEEFF5"/>
                </a:solidFill>
                <a:latin typeface="Montserrat" pitchFamily="34" charset="0"/>
                <a:ea typeface="Montserrat" pitchFamily="34" charset="-122"/>
                <a:cs typeface="Montserrat" pitchFamily="34" charset="-120"/>
              </a:rPr>
              <a:t> To create a platform that fosters authentic connections leading to meaningful and lasting marriages.  Implement advanced matchmaking algorithms to enhance compatibility. Prioritize user authenticity through document verification features. </a:t>
            </a:r>
            <a:endParaRPr lang="en-US" sz="1750" dirty="0"/>
          </a:p>
        </p:txBody>
      </p:sp>
      <p:sp>
        <p:nvSpPr>
          <p:cNvPr id="8" name="Text 5"/>
          <p:cNvSpPr/>
          <p:nvPr/>
        </p:nvSpPr>
        <p:spPr>
          <a:xfrm>
            <a:off x="2115622" y="4095512"/>
            <a:ext cx="10754558" cy="1066205"/>
          </a:xfrm>
          <a:prstGeom prst="rect">
            <a:avLst/>
          </a:prstGeom>
          <a:noFill/>
          <a:ln/>
        </p:spPr>
        <p:txBody>
          <a:bodyPr wrap="square" rtlCol="0" anchor="t"/>
          <a:lstStyle/>
          <a:p>
            <a:pPr marL="342900" indent="-342900" algn="l">
              <a:lnSpc>
                <a:spcPts val="2799"/>
              </a:lnSpc>
              <a:buSzPct val="100000"/>
              <a:buChar char="•"/>
            </a:pPr>
            <a:r>
              <a:rPr lang="en-US" sz="1750" b="1" dirty="0">
                <a:solidFill>
                  <a:srgbClr val="EEEFF5"/>
                </a:solidFill>
                <a:latin typeface="Montserrat" pitchFamily="34" charset="0"/>
                <a:ea typeface="Montserrat" pitchFamily="34" charset="-122"/>
                <a:cs typeface="Montserrat" pitchFamily="34" charset="-120"/>
              </a:rPr>
              <a:t>Ensuring User Security and Privacy: </a:t>
            </a:r>
            <a:r>
              <a:rPr lang="en-US" sz="1750" dirty="0">
                <a:solidFill>
                  <a:srgbClr val="EEEFF5"/>
                </a:solidFill>
                <a:latin typeface="Montserrat" pitchFamily="34" charset="0"/>
                <a:ea typeface="Montserrat" pitchFamily="34" charset="-122"/>
                <a:cs typeface="Montserrat" pitchFamily="34" charset="-120"/>
              </a:rPr>
              <a:t>To establish Match Mate as a secure and private space for individuals seeking life partners. Implement robust privacy controls for user profile management. Employ end-to-end encryption for secure communication. </a:t>
            </a:r>
            <a:endParaRPr lang="en-US" sz="1750" dirty="0"/>
          </a:p>
        </p:txBody>
      </p:sp>
      <p:sp>
        <p:nvSpPr>
          <p:cNvPr id="9" name="Text 6"/>
          <p:cNvSpPr/>
          <p:nvPr/>
        </p:nvSpPr>
        <p:spPr>
          <a:xfrm>
            <a:off x="2115622" y="5250537"/>
            <a:ext cx="10754558" cy="1066205"/>
          </a:xfrm>
          <a:prstGeom prst="rect">
            <a:avLst/>
          </a:prstGeom>
          <a:noFill/>
          <a:ln/>
        </p:spPr>
        <p:txBody>
          <a:bodyPr wrap="square" rtlCol="0" anchor="t"/>
          <a:lstStyle/>
          <a:p>
            <a:pPr marL="342900" indent="-342900" algn="l">
              <a:lnSpc>
                <a:spcPts val="2799"/>
              </a:lnSpc>
              <a:buSzPct val="100000"/>
              <a:buChar char="•"/>
            </a:pPr>
            <a:r>
              <a:rPr lang="en-US" sz="1750" b="1" dirty="0">
                <a:solidFill>
                  <a:srgbClr val="EEEFF5"/>
                </a:solidFill>
                <a:latin typeface="Montserrat" pitchFamily="34" charset="0"/>
                <a:ea typeface="Montserrat" pitchFamily="34" charset="-122"/>
                <a:cs typeface="Montserrat" pitchFamily="34" charset="-120"/>
              </a:rPr>
              <a:t>User-Friendly Experience: </a:t>
            </a:r>
            <a:r>
              <a:rPr lang="en-US" sz="1750" dirty="0">
                <a:solidFill>
                  <a:srgbClr val="EEEFF5"/>
                </a:solidFill>
                <a:latin typeface="Montserrat" pitchFamily="34" charset="0"/>
                <a:ea typeface="Montserrat" pitchFamily="34" charset="-122"/>
                <a:cs typeface="Montserrat" pitchFamily="34" charset="-120"/>
              </a:rPr>
              <a:t>To provide an intuitive and user-friendly interface for seamless navigation and engagement. Develop an easy onboarding process for new users. Incorporate in-app guidance and tooltips for user assistance.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1760220" y="3931682"/>
            <a:ext cx="11109960" cy="1388745"/>
          </a:xfrm>
          <a:prstGeom prst="rect">
            <a:avLst/>
          </a:prstGeom>
          <a:noFill/>
          <a:ln/>
        </p:spPr>
        <p:txBody>
          <a:bodyPr wrap="squar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Problem statement: Lack of proper document verification in marriage apps</a:t>
            </a:r>
            <a:endParaRPr lang="en-US" sz="4374" dirty="0"/>
          </a:p>
        </p:txBody>
      </p:sp>
      <p:sp>
        <p:nvSpPr>
          <p:cNvPr id="6" name="Text 3"/>
          <p:cNvSpPr/>
          <p:nvPr/>
        </p:nvSpPr>
        <p:spPr>
          <a:xfrm>
            <a:off x="1760220" y="5653683"/>
            <a:ext cx="11109960" cy="1421606"/>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Marriage apps lack proper document verification, leading to potential risks for users. Without stringent verification of user-provided information, the authenticity and accuracy of profiles remain uncertain, eroding trust in matchmaking platforms. This loophole can result in misleading and deceptive experiences for users, undermining the purpose of these apps.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82C32">
              <a:alpha val="80000"/>
            </a:srgbClr>
          </a:solidFill>
          <a:ln/>
        </p:spPr>
      </p:sp>
      <p:sp>
        <p:nvSpPr>
          <p:cNvPr id="6" name="Text 3"/>
          <p:cNvSpPr/>
          <p:nvPr/>
        </p:nvSpPr>
        <p:spPr>
          <a:xfrm>
            <a:off x="1760220" y="1437442"/>
            <a:ext cx="7683222"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Verification of User Documents</a:t>
            </a:r>
            <a:endParaRPr lang="en-US" sz="4374" dirty="0"/>
          </a:p>
        </p:txBody>
      </p:sp>
      <p:sp>
        <p:nvSpPr>
          <p:cNvPr id="7" name="Text 4"/>
          <p:cNvSpPr/>
          <p:nvPr/>
        </p:nvSpPr>
        <p:spPr>
          <a:xfrm>
            <a:off x="1760220" y="2465070"/>
            <a:ext cx="11109960" cy="355402"/>
          </a:xfrm>
          <a:prstGeom prst="rect">
            <a:avLst/>
          </a:prstGeom>
          <a:noFill/>
          <a:ln/>
        </p:spPr>
        <p:txBody>
          <a:bodyPr wrap="none" rtlCol="0" anchor="t"/>
          <a:lstStyle/>
          <a:p>
            <a:pPr marL="0" indent="0">
              <a:lnSpc>
                <a:spcPts val="2799"/>
              </a:lnSpc>
              <a:buNone/>
            </a:pPr>
            <a:r>
              <a:rPr lang="en-US" sz="1750" b="1" dirty="0">
                <a:solidFill>
                  <a:srgbClr val="EEEFF5"/>
                </a:solidFill>
                <a:latin typeface="Montserrat" pitchFamily="34" charset="0"/>
                <a:ea typeface="Montserrat" pitchFamily="34" charset="-122"/>
                <a:cs typeface="Montserrat" pitchFamily="34" charset="-120"/>
              </a:rPr>
              <a:t>Challenges of Verifying User Documents</a:t>
            </a:r>
            <a:endParaRPr lang="en-US" sz="1750" dirty="0"/>
          </a:p>
        </p:txBody>
      </p:sp>
      <p:sp>
        <p:nvSpPr>
          <p:cNvPr id="8" name="Shape 5"/>
          <p:cNvSpPr/>
          <p:nvPr/>
        </p:nvSpPr>
        <p:spPr>
          <a:xfrm>
            <a:off x="1760220" y="3299579"/>
            <a:ext cx="388739" cy="388739"/>
          </a:xfrm>
          <a:prstGeom prst="roundRect">
            <a:avLst>
              <a:gd name="adj" fmla="val 34295"/>
            </a:avLst>
          </a:prstGeom>
          <a:solidFill>
            <a:srgbClr val="282C32"/>
          </a:solidFill>
          <a:ln/>
        </p:spPr>
      </p:sp>
      <p:sp>
        <p:nvSpPr>
          <p:cNvPr id="9" name="Text 6"/>
          <p:cNvSpPr/>
          <p:nvPr/>
        </p:nvSpPr>
        <p:spPr>
          <a:xfrm>
            <a:off x="2371130" y="3320296"/>
            <a:ext cx="2000012" cy="3471863"/>
          </a:xfrm>
          <a:prstGeom prst="rect">
            <a:avLst/>
          </a:prstGeom>
          <a:noFill/>
          <a:ln/>
        </p:spPr>
        <p:txBody>
          <a:bodyPr wrap="squar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Ensuring the authenticity of user information is crucial for building trust and maintaining a safe environment for users.</a:t>
            </a:r>
            <a:endParaRPr lang="en-US" sz="2187" dirty="0"/>
          </a:p>
        </p:txBody>
      </p:sp>
      <p:sp>
        <p:nvSpPr>
          <p:cNvPr id="10" name="Shape 7"/>
          <p:cNvSpPr/>
          <p:nvPr/>
        </p:nvSpPr>
        <p:spPr>
          <a:xfrm>
            <a:off x="4593312" y="3299579"/>
            <a:ext cx="388739" cy="388739"/>
          </a:xfrm>
          <a:prstGeom prst="roundRect">
            <a:avLst>
              <a:gd name="adj" fmla="val 34295"/>
            </a:avLst>
          </a:prstGeom>
          <a:solidFill>
            <a:srgbClr val="282C32"/>
          </a:solidFill>
          <a:ln/>
        </p:spPr>
      </p:sp>
      <p:sp>
        <p:nvSpPr>
          <p:cNvPr id="11" name="Text 8"/>
          <p:cNvSpPr/>
          <p:nvPr/>
        </p:nvSpPr>
        <p:spPr>
          <a:xfrm>
            <a:off x="5204222" y="3320296"/>
            <a:ext cx="2000012" cy="2777490"/>
          </a:xfrm>
          <a:prstGeom prst="rect">
            <a:avLst/>
          </a:prstGeom>
          <a:noFill/>
          <a:ln/>
        </p:spPr>
        <p:txBody>
          <a:bodyPr wrap="squar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Verifying user documents can be challenging due to the potential for fraudulent or inaccurate information.</a:t>
            </a:r>
            <a:endParaRPr lang="en-US" sz="2187" dirty="0"/>
          </a:p>
        </p:txBody>
      </p:sp>
      <p:sp>
        <p:nvSpPr>
          <p:cNvPr id="12" name="Shape 9"/>
          <p:cNvSpPr/>
          <p:nvPr/>
        </p:nvSpPr>
        <p:spPr>
          <a:xfrm>
            <a:off x="7426404" y="3299579"/>
            <a:ext cx="388739" cy="388739"/>
          </a:xfrm>
          <a:prstGeom prst="roundRect">
            <a:avLst>
              <a:gd name="adj" fmla="val 34295"/>
            </a:avLst>
          </a:prstGeom>
          <a:solidFill>
            <a:srgbClr val="282C32"/>
          </a:solidFill>
          <a:ln/>
        </p:spPr>
      </p:sp>
      <p:sp>
        <p:nvSpPr>
          <p:cNvPr id="13" name="Text 10"/>
          <p:cNvSpPr/>
          <p:nvPr/>
        </p:nvSpPr>
        <p:spPr>
          <a:xfrm>
            <a:off x="8037314" y="3320296"/>
            <a:ext cx="2000012" cy="3124676"/>
          </a:xfrm>
          <a:prstGeom prst="rect">
            <a:avLst/>
          </a:prstGeom>
          <a:noFill/>
          <a:ln/>
        </p:spPr>
        <p:txBody>
          <a:bodyPr wrap="squar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Balancing the need for thorough verification with user privacy and data protection is a delicate process.</a:t>
            </a:r>
            <a:endParaRPr lang="en-US" sz="2187" dirty="0"/>
          </a:p>
        </p:txBody>
      </p:sp>
      <p:sp>
        <p:nvSpPr>
          <p:cNvPr id="14" name="Shape 11"/>
          <p:cNvSpPr/>
          <p:nvPr/>
        </p:nvSpPr>
        <p:spPr>
          <a:xfrm>
            <a:off x="10259497" y="3299579"/>
            <a:ext cx="388739" cy="388739"/>
          </a:xfrm>
          <a:prstGeom prst="roundRect">
            <a:avLst>
              <a:gd name="adj" fmla="val 34295"/>
            </a:avLst>
          </a:prstGeom>
          <a:solidFill>
            <a:srgbClr val="282C32"/>
          </a:solidFill>
          <a:ln/>
        </p:spPr>
      </p:sp>
      <p:sp>
        <p:nvSpPr>
          <p:cNvPr id="15" name="Text 12"/>
          <p:cNvSpPr/>
          <p:nvPr/>
        </p:nvSpPr>
        <p:spPr>
          <a:xfrm>
            <a:off x="10870406" y="3320296"/>
            <a:ext cx="2000012" cy="2430304"/>
          </a:xfrm>
          <a:prstGeom prst="rect">
            <a:avLst/>
          </a:prstGeom>
          <a:noFill/>
          <a:ln/>
        </p:spPr>
        <p:txBody>
          <a:bodyPr wrap="squar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Developing a robust system for document verification that is efficient, reliable, and scalable.</a:t>
            </a:r>
            <a:endParaRPr lang="en-US" sz="2187"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41268"/>
          </a:xfrm>
          <a:prstGeom prst="rect">
            <a:avLst/>
          </a:prstGeom>
          <a:solidFill>
            <a:srgbClr val="282C32"/>
          </a:solidFill>
          <a:ln/>
        </p:spPr>
      </p:sp>
      <p:sp>
        <p:nvSpPr>
          <p:cNvPr id="4" name="Text 2"/>
          <p:cNvSpPr/>
          <p:nvPr/>
        </p:nvSpPr>
        <p:spPr>
          <a:xfrm>
            <a:off x="2409706" y="539591"/>
            <a:ext cx="9048274" cy="613172"/>
          </a:xfrm>
          <a:prstGeom prst="rect">
            <a:avLst/>
          </a:prstGeom>
          <a:noFill/>
          <a:ln/>
        </p:spPr>
        <p:txBody>
          <a:bodyPr wrap="none" rtlCol="0" anchor="t"/>
          <a:lstStyle/>
          <a:p>
            <a:pPr marL="0" indent="0">
              <a:lnSpc>
                <a:spcPts val="4828"/>
              </a:lnSpc>
              <a:buNone/>
            </a:pPr>
            <a:r>
              <a:rPr lang="en-US" sz="3863" b="1" dirty="0">
                <a:solidFill>
                  <a:srgbClr val="60A9FF"/>
                </a:solidFill>
                <a:latin typeface="Barlow" pitchFamily="34" charset="0"/>
                <a:ea typeface="Barlow" pitchFamily="34" charset="-122"/>
                <a:cs typeface="Barlow" pitchFamily="34" charset="-120"/>
              </a:rPr>
              <a:t>Ensuring Authenticity of User Information</a:t>
            </a:r>
            <a:endParaRPr lang="en-US" sz="3863" dirty="0"/>
          </a:p>
        </p:txBody>
      </p:sp>
      <p:sp>
        <p:nvSpPr>
          <p:cNvPr id="5" name="Text 3"/>
          <p:cNvSpPr/>
          <p:nvPr/>
        </p:nvSpPr>
        <p:spPr>
          <a:xfrm>
            <a:off x="2605921" y="1670447"/>
            <a:ext cx="5995868" cy="367903"/>
          </a:xfrm>
          <a:prstGeom prst="rect">
            <a:avLst/>
          </a:prstGeom>
          <a:noFill/>
          <a:ln/>
        </p:spPr>
        <p:txBody>
          <a:bodyPr wrap="none" rtlCol="0" anchor="t"/>
          <a:lstStyle/>
          <a:p>
            <a:pPr marL="0" indent="0">
              <a:lnSpc>
                <a:spcPts val="2897"/>
              </a:lnSpc>
              <a:buNone/>
            </a:pPr>
            <a:r>
              <a:rPr lang="en-US" sz="2318" b="1" dirty="0">
                <a:solidFill>
                  <a:srgbClr val="60A9FF"/>
                </a:solidFill>
                <a:latin typeface="Barlow" pitchFamily="34" charset="0"/>
                <a:ea typeface="Barlow" pitchFamily="34" charset="-122"/>
                <a:cs typeface="Barlow" pitchFamily="34" charset="-120"/>
              </a:rPr>
              <a:t>Challenges in Authenticating User Information</a:t>
            </a:r>
            <a:endParaRPr lang="en-US" sz="2318" dirty="0"/>
          </a:p>
        </p:txBody>
      </p:sp>
      <p:sp>
        <p:nvSpPr>
          <p:cNvPr id="6" name="Text 4"/>
          <p:cNvSpPr/>
          <p:nvPr/>
        </p:nvSpPr>
        <p:spPr>
          <a:xfrm>
            <a:off x="2606040" y="2509599"/>
            <a:ext cx="4509135" cy="313849"/>
          </a:xfrm>
          <a:prstGeom prst="rect">
            <a:avLst/>
          </a:prstGeom>
          <a:noFill/>
          <a:ln/>
        </p:spPr>
        <p:txBody>
          <a:bodyPr wrap="none" rtlCol="0" anchor="t"/>
          <a:lstStyle/>
          <a:p>
            <a:pPr marL="0" indent="0">
              <a:lnSpc>
                <a:spcPts val="2472"/>
              </a:lnSpc>
              <a:buNone/>
            </a:pPr>
            <a:r>
              <a:rPr lang="en-US" sz="1545" b="1" dirty="0">
                <a:solidFill>
                  <a:srgbClr val="EEEFF5"/>
                </a:solidFill>
                <a:latin typeface="Montserrat" pitchFamily="34" charset="0"/>
                <a:ea typeface="Montserrat" pitchFamily="34" charset="-122"/>
                <a:cs typeface="Montserrat" pitchFamily="34" charset="-120"/>
              </a:rPr>
              <a:t>1. Verification of Identity</a:t>
            </a:r>
            <a:endParaRPr lang="en-US" sz="1545" dirty="0"/>
          </a:p>
        </p:txBody>
      </p:sp>
      <p:sp>
        <p:nvSpPr>
          <p:cNvPr id="7" name="Text 5"/>
          <p:cNvSpPr/>
          <p:nvPr/>
        </p:nvSpPr>
        <p:spPr>
          <a:xfrm>
            <a:off x="7515225" y="2509599"/>
            <a:ext cx="4509135" cy="313849"/>
          </a:xfrm>
          <a:prstGeom prst="rect">
            <a:avLst/>
          </a:prstGeom>
          <a:noFill/>
          <a:ln/>
        </p:spPr>
        <p:txBody>
          <a:bodyPr wrap="none" rtlCol="0" anchor="t"/>
          <a:lstStyle/>
          <a:p>
            <a:pPr marL="0" indent="0">
              <a:lnSpc>
                <a:spcPts val="2472"/>
              </a:lnSpc>
              <a:buNone/>
            </a:pPr>
            <a:r>
              <a:rPr lang="en-US" sz="1545" b="1" dirty="0">
                <a:solidFill>
                  <a:srgbClr val="EEEFF5"/>
                </a:solidFill>
                <a:latin typeface="Montserrat" pitchFamily="34" charset="0"/>
                <a:ea typeface="Montserrat" pitchFamily="34" charset="-122"/>
                <a:cs typeface="Montserrat" pitchFamily="34" charset="-120"/>
              </a:rPr>
              <a:t>2. Preventing Fake Profiles</a:t>
            </a:r>
            <a:endParaRPr lang="en-US" sz="1545" dirty="0"/>
          </a:p>
        </p:txBody>
      </p:sp>
      <p:sp>
        <p:nvSpPr>
          <p:cNvPr id="8" name="Shape 6"/>
          <p:cNvSpPr/>
          <p:nvPr/>
        </p:nvSpPr>
        <p:spPr>
          <a:xfrm>
            <a:off x="2409706" y="2948702"/>
            <a:ext cx="9810869" cy="2251234"/>
          </a:xfrm>
          <a:prstGeom prst="rect">
            <a:avLst/>
          </a:prstGeom>
          <a:solidFill>
            <a:srgbClr val="60A9FF">
              <a:alpha val="5000"/>
            </a:srgbClr>
          </a:solidFill>
          <a:ln/>
        </p:spPr>
      </p:sp>
      <p:sp>
        <p:nvSpPr>
          <p:cNvPr id="9" name="Text 7"/>
          <p:cNvSpPr/>
          <p:nvPr/>
        </p:nvSpPr>
        <p:spPr>
          <a:xfrm>
            <a:off x="2919889" y="3073956"/>
            <a:ext cx="4195286" cy="941546"/>
          </a:xfrm>
          <a:prstGeom prst="rect">
            <a:avLst/>
          </a:prstGeom>
          <a:noFill/>
          <a:ln/>
        </p:spPr>
        <p:txBody>
          <a:bodyPr wrap="square" rtlCol="0" anchor="t"/>
          <a:lstStyle/>
          <a:p>
            <a:pPr marL="342900" indent="-342900" algn="l">
              <a:lnSpc>
                <a:spcPts val="2472"/>
              </a:lnSpc>
              <a:buSzPct val="100000"/>
              <a:buChar char="•"/>
            </a:pPr>
            <a:r>
              <a:rPr lang="en-US" sz="1545" dirty="0">
                <a:solidFill>
                  <a:srgbClr val="EEEFF5"/>
                </a:solidFill>
                <a:latin typeface="Montserrat" pitchFamily="34" charset="0"/>
                <a:ea typeface="Montserrat" pitchFamily="34" charset="-122"/>
                <a:cs typeface="Montserrat" pitchFamily="34" charset="-120"/>
              </a:rPr>
              <a:t>Verifying the identity of users is essential to maintain a safe and secure environment.</a:t>
            </a:r>
            <a:endParaRPr lang="en-US" sz="1545" dirty="0"/>
          </a:p>
        </p:txBody>
      </p:sp>
      <p:sp>
        <p:nvSpPr>
          <p:cNvPr id="10" name="Text 8"/>
          <p:cNvSpPr/>
          <p:nvPr/>
        </p:nvSpPr>
        <p:spPr>
          <a:xfrm>
            <a:off x="2919889" y="4133136"/>
            <a:ext cx="4195286" cy="941546"/>
          </a:xfrm>
          <a:prstGeom prst="rect">
            <a:avLst/>
          </a:prstGeom>
          <a:noFill/>
          <a:ln/>
        </p:spPr>
        <p:txBody>
          <a:bodyPr wrap="square" rtlCol="0" anchor="t"/>
          <a:lstStyle/>
          <a:p>
            <a:pPr marL="342900" indent="-342900" algn="l">
              <a:lnSpc>
                <a:spcPts val="2472"/>
              </a:lnSpc>
              <a:buSzPct val="100000"/>
              <a:buChar char="•"/>
            </a:pPr>
            <a:r>
              <a:rPr lang="en-US" sz="1545" dirty="0">
                <a:solidFill>
                  <a:srgbClr val="EEEFF5"/>
                </a:solidFill>
                <a:latin typeface="Montserrat" pitchFamily="34" charset="0"/>
                <a:ea typeface="Montserrat" pitchFamily="34" charset="-122"/>
                <a:cs typeface="Montserrat" pitchFamily="34" charset="-120"/>
              </a:rPr>
              <a:t>This process involves validating user documents such as ID proofs, passports, and other relevant documents.</a:t>
            </a:r>
            <a:endParaRPr lang="en-US" sz="1545" dirty="0"/>
          </a:p>
        </p:txBody>
      </p:sp>
      <p:sp>
        <p:nvSpPr>
          <p:cNvPr id="11" name="Text 9"/>
          <p:cNvSpPr/>
          <p:nvPr/>
        </p:nvSpPr>
        <p:spPr>
          <a:xfrm>
            <a:off x="7829074" y="3073956"/>
            <a:ext cx="4195286" cy="627698"/>
          </a:xfrm>
          <a:prstGeom prst="rect">
            <a:avLst/>
          </a:prstGeom>
          <a:noFill/>
          <a:ln/>
        </p:spPr>
        <p:txBody>
          <a:bodyPr wrap="square" rtlCol="0" anchor="t"/>
          <a:lstStyle/>
          <a:p>
            <a:pPr marL="342900" indent="-342900" algn="l">
              <a:lnSpc>
                <a:spcPts val="2472"/>
              </a:lnSpc>
              <a:buSzPct val="100000"/>
              <a:buChar char="•"/>
            </a:pPr>
            <a:r>
              <a:rPr lang="en-US" sz="1545" dirty="0">
                <a:solidFill>
                  <a:srgbClr val="EEEFF5"/>
                </a:solidFill>
                <a:latin typeface="Montserrat" pitchFamily="34" charset="0"/>
                <a:ea typeface="Montserrat" pitchFamily="34" charset="-122"/>
                <a:cs typeface="Montserrat" pitchFamily="34" charset="-120"/>
              </a:rPr>
              <a:t>Fake profiles can mislead users and compromise their safety.</a:t>
            </a:r>
            <a:endParaRPr lang="en-US" sz="1545" dirty="0"/>
          </a:p>
        </p:txBody>
      </p:sp>
      <p:sp>
        <p:nvSpPr>
          <p:cNvPr id="12" name="Text 10"/>
          <p:cNvSpPr/>
          <p:nvPr/>
        </p:nvSpPr>
        <p:spPr>
          <a:xfrm>
            <a:off x="7829074" y="3819287"/>
            <a:ext cx="4195286" cy="941546"/>
          </a:xfrm>
          <a:prstGeom prst="rect">
            <a:avLst/>
          </a:prstGeom>
          <a:noFill/>
          <a:ln/>
        </p:spPr>
        <p:txBody>
          <a:bodyPr wrap="square" rtlCol="0" anchor="t"/>
          <a:lstStyle/>
          <a:p>
            <a:pPr marL="342900" indent="-342900" algn="l">
              <a:lnSpc>
                <a:spcPts val="2472"/>
              </a:lnSpc>
              <a:buSzPct val="100000"/>
              <a:buChar char="•"/>
            </a:pPr>
            <a:r>
              <a:rPr lang="en-US" sz="1545" dirty="0">
                <a:solidFill>
                  <a:srgbClr val="EEEFF5"/>
                </a:solidFill>
                <a:latin typeface="Montserrat" pitchFamily="34" charset="0"/>
                <a:ea typeface="Montserrat" pitchFamily="34" charset="-122"/>
                <a:cs typeface="Montserrat" pitchFamily="34" charset="-120"/>
              </a:rPr>
              <a:t>Implementing measures to detect and prevent the creation of fake profiles is crucial.</a:t>
            </a:r>
            <a:endParaRPr lang="en-US" sz="1545" dirty="0"/>
          </a:p>
        </p:txBody>
      </p:sp>
      <p:sp>
        <p:nvSpPr>
          <p:cNvPr id="13" name="Text 11"/>
          <p:cNvSpPr/>
          <p:nvPr/>
        </p:nvSpPr>
        <p:spPr>
          <a:xfrm>
            <a:off x="2606040" y="5325189"/>
            <a:ext cx="4509135" cy="313849"/>
          </a:xfrm>
          <a:prstGeom prst="rect">
            <a:avLst/>
          </a:prstGeom>
          <a:noFill/>
          <a:ln/>
        </p:spPr>
        <p:txBody>
          <a:bodyPr wrap="none" rtlCol="0" anchor="t"/>
          <a:lstStyle/>
          <a:p>
            <a:pPr marL="0" indent="0">
              <a:lnSpc>
                <a:spcPts val="2472"/>
              </a:lnSpc>
              <a:buNone/>
            </a:pPr>
            <a:r>
              <a:rPr lang="en-US" sz="1545" b="1" dirty="0">
                <a:solidFill>
                  <a:srgbClr val="EEEFF5"/>
                </a:solidFill>
                <a:latin typeface="Montserrat" pitchFamily="34" charset="0"/>
                <a:ea typeface="Montserrat" pitchFamily="34" charset="-122"/>
                <a:cs typeface="Montserrat" pitchFamily="34" charset="-120"/>
              </a:rPr>
              <a:t>3. Ensuring Accurate User Information</a:t>
            </a:r>
            <a:endParaRPr lang="en-US" sz="1545" dirty="0"/>
          </a:p>
        </p:txBody>
      </p:sp>
      <p:sp>
        <p:nvSpPr>
          <p:cNvPr id="14" name="Text 12"/>
          <p:cNvSpPr/>
          <p:nvPr/>
        </p:nvSpPr>
        <p:spPr>
          <a:xfrm>
            <a:off x="7515225" y="5325189"/>
            <a:ext cx="4509135" cy="313849"/>
          </a:xfrm>
          <a:prstGeom prst="rect">
            <a:avLst/>
          </a:prstGeom>
          <a:noFill/>
          <a:ln/>
        </p:spPr>
        <p:txBody>
          <a:bodyPr wrap="none" rtlCol="0" anchor="t"/>
          <a:lstStyle/>
          <a:p>
            <a:pPr marL="0" indent="0">
              <a:lnSpc>
                <a:spcPts val="2472"/>
              </a:lnSpc>
              <a:buNone/>
            </a:pPr>
            <a:r>
              <a:rPr lang="en-US" sz="1545" b="1" dirty="0">
                <a:solidFill>
                  <a:srgbClr val="EEEFF5"/>
                </a:solidFill>
                <a:latin typeface="Montserrat" pitchFamily="34" charset="0"/>
                <a:ea typeface="Montserrat" pitchFamily="34" charset="-122"/>
                <a:cs typeface="Montserrat" pitchFamily="34" charset="-120"/>
              </a:rPr>
              <a:t>4. Protecting User Privacy</a:t>
            </a:r>
            <a:endParaRPr lang="en-US" sz="1545" dirty="0"/>
          </a:p>
        </p:txBody>
      </p:sp>
      <p:sp>
        <p:nvSpPr>
          <p:cNvPr id="15" name="Shape 13"/>
          <p:cNvSpPr/>
          <p:nvPr/>
        </p:nvSpPr>
        <p:spPr>
          <a:xfrm>
            <a:off x="2409706" y="5764292"/>
            <a:ext cx="9810869" cy="1937385"/>
          </a:xfrm>
          <a:prstGeom prst="rect">
            <a:avLst/>
          </a:prstGeom>
          <a:solidFill>
            <a:srgbClr val="60A9FF">
              <a:alpha val="5000"/>
            </a:srgbClr>
          </a:solidFill>
          <a:ln/>
        </p:spPr>
      </p:sp>
      <p:sp>
        <p:nvSpPr>
          <p:cNvPr id="16" name="Text 14"/>
          <p:cNvSpPr/>
          <p:nvPr/>
        </p:nvSpPr>
        <p:spPr>
          <a:xfrm>
            <a:off x="2919889" y="5889546"/>
            <a:ext cx="4195286" cy="627698"/>
          </a:xfrm>
          <a:prstGeom prst="rect">
            <a:avLst/>
          </a:prstGeom>
          <a:noFill/>
          <a:ln/>
        </p:spPr>
        <p:txBody>
          <a:bodyPr wrap="square" rtlCol="0" anchor="t"/>
          <a:lstStyle/>
          <a:p>
            <a:pPr marL="342900" indent="-342900" algn="l">
              <a:lnSpc>
                <a:spcPts val="2472"/>
              </a:lnSpc>
              <a:buSzPct val="100000"/>
              <a:buChar char="•"/>
            </a:pPr>
            <a:r>
              <a:rPr lang="en-US" sz="1545" dirty="0">
                <a:solidFill>
                  <a:srgbClr val="EEEFF5"/>
                </a:solidFill>
                <a:latin typeface="Montserrat" pitchFamily="34" charset="0"/>
                <a:ea typeface="Montserrat" pitchFamily="34" charset="-122"/>
                <a:cs typeface="Montserrat" pitchFamily="34" charset="-120"/>
              </a:rPr>
              <a:t>Users may provide inaccurate or misleading information about themselves.</a:t>
            </a:r>
            <a:endParaRPr lang="en-US" sz="1545" dirty="0"/>
          </a:p>
        </p:txBody>
      </p:sp>
      <p:sp>
        <p:nvSpPr>
          <p:cNvPr id="17" name="Text 15"/>
          <p:cNvSpPr/>
          <p:nvPr/>
        </p:nvSpPr>
        <p:spPr>
          <a:xfrm>
            <a:off x="2919889" y="6634877"/>
            <a:ext cx="4195286" cy="941546"/>
          </a:xfrm>
          <a:prstGeom prst="rect">
            <a:avLst/>
          </a:prstGeom>
          <a:noFill/>
          <a:ln/>
        </p:spPr>
        <p:txBody>
          <a:bodyPr wrap="square" rtlCol="0" anchor="t"/>
          <a:lstStyle/>
          <a:p>
            <a:pPr marL="342900" indent="-342900" algn="l">
              <a:lnSpc>
                <a:spcPts val="2472"/>
              </a:lnSpc>
              <a:buSzPct val="100000"/>
              <a:buChar char="•"/>
            </a:pPr>
            <a:r>
              <a:rPr lang="en-US" sz="1545" dirty="0">
                <a:solidFill>
                  <a:srgbClr val="EEEFF5"/>
                </a:solidFill>
                <a:latin typeface="Montserrat" pitchFamily="34" charset="0"/>
                <a:ea typeface="Montserrat" pitchFamily="34" charset="-122"/>
                <a:cs typeface="Montserrat" pitchFamily="34" charset="-120"/>
              </a:rPr>
              <a:t>Implementing mechanisms to verify and validate user-provided information is necessary.</a:t>
            </a:r>
            <a:endParaRPr lang="en-US" sz="1545" dirty="0"/>
          </a:p>
        </p:txBody>
      </p:sp>
      <p:sp>
        <p:nvSpPr>
          <p:cNvPr id="18" name="Text 16"/>
          <p:cNvSpPr/>
          <p:nvPr/>
        </p:nvSpPr>
        <p:spPr>
          <a:xfrm>
            <a:off x="7829074" y="5889546"/>
            <a:ext cx="4195286" cy="941546"/>
          </a:xfrm>
          <a:prstGeom prst="rect">
            <a:avLst/>
          </a:prstGeom>
          <a:noFill/>
          <a:ln/>
        </p:spPr>
        <p:txBody>
          <a:bodyPr wrap="square" rtlCol="0" anchor="t"/>
          <a:lstStyle/>
          <a:p>
            <a:pPr marL="342900" indent="-342900" algn="l">
              <a:lnSpc>
                <a:spcPts val="2472"/>
              </a:lnSpc>
              <a:buSzPct val="100000"/>
              <a:buChar char="•"/>
            </a:pPr>
            <a:r>
              <a:rPr lang="en-US" sz="1545" dirty="0">
                <a:solidFill>
                  <a:srgbClr val="EEEFF5"/>
                </a:solidFill>
                <a:latin typeface="Montserrat" pitchFamily="34" charset="0"/>
                <a:ea typeface="Montserrat" pitchFamily="34" charset="-122"/>
                <a:cs typeface="Montserrat" pitchFamily="34" charset="-120"/>
              </a:rPr>
              <a:t>Balancing the need for authenticating user information with the importance of protecting user privacy is a challenge.</a:t>
            </a:r>
            <a:endParaRPr lang="en-US" sz="1545" dirty="0"/>
          </a:p>
        </p:txBody>
      </p:sp>
      <p:sp>
        <p:nvSpPr>
          <p:cNvPr id="19" name="Text 17"/>
          <p:cNvSpPr/>
          <p:nvPr/>
        </p:nvSpPr>
        <p:spPr>
          <a:xfrm>
            <a:off x="7829074" y="6948726"/>
            <a:ext cx="4195286" cy="627698"/>
          </a:xfrm>
          <a:prstGeom prst="rect">
            <a:avLst/>
          </a:prstGeom>
          <a:noFill/>
          <a:ln/>
        </p:spPr>
        <p:txBody>
          <a:bodyPr wrap="square" rtlCol="0" anchor="t"/>
          <a:lstStyle/>
          <a:p>
            <a:pPr marL="342900" indent="-342900" algn="l">
              <a:lnSpc>
                <a:spcPts val="2472"/>
              </a:lnSpc>
              <a:buSzPct val="100000"/>
              <a:buChar char="•"/>
            </a:pPr>
            <a:r>
              <a:rPr lang="en-US" sz="1545" dirty="0">
                <a:solidFill>
                  <a:srgbClr val="EEEFF5"/>
                </a:solidFill>
                <a:latin typeface="Montserrat" pitchFamily="34" charset="0"/>
                <a:ea typeface="Montserrat" pitchFamily="34" charset="-122"/>
                <a:cs typeface="Montserrat" pitchFamily="34" charset="-120"/>
              </a:rPr>
              <a:t>Implementing robust privacy measures is essential.</a:t>
            </a:r>
            <a:endParaRPr lang="en-US" sz="1545"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82C32">
              <a:alpha val="80000"/>
            </a:srgbClr>
          </a:solidFill>
          <a:ln/>
        </p:spPr>
      </p:sp>
      <p:sp>
        <p:nvSpPr>
          <p:cNvPr id="6" name="Text 3"/>
          <p:cNvSpPr/>
          <p:nvPr/>
        </p:nvSpPr>
        <p:spPr>
          <a:xfrm>
            <a:off x="1760220" y="2979063"/>
            <a:ext cx="11016972"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Types of documents that need to be verified:</a:t>
            </a:r>
            <a:endParaRPr lang="en-US" sz="4374" dirty="0"/>
          </a:p>
        </p:txBody>
      </p:sp>
      <p:sp>
        <p:nvSpPr>
          <p:cNvPr id="7" name="Text 4"/>
          <p:cNvSpPr/>
          <p:nvPr/>
        </p:nvSpPr>
        <p:spPr>
          <a:xfrm>
            <a:off x="2115622" y="4006691"/>
            <a:ext cx="10754558"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EEEFF5"/>
                </a:solidFill>
                <a:latin typeface="Montserrat" pitchFamily="34" charset="0"/>
                <a:ea typeface="Montserrat" pitchFamily="34" charset="-122"/>
                <a:cs typeface="Montserrat" pitchFamily="34" charset="-120"/>
              </a:rPr>
              <a:t>Bio data:</a:t>
            </a:r>
            <a:r>
              <a:rPr lang="en-US" sz="1750" dirty="0">
                <a:solidFill>
                  <a:srgbClr val="EEEFF5"/>
                </a:solidFill>
                <a:latin typeface="Montserrat" pitchFamily="34" charset="0"/>
                <a:ea typeface="Montserrat" pitchFamily="34" charset="-122"/>
                <a:cs typeface="Montserrat" pitchFamily="34" charset="-120"/>
              </a:rPr>
              <a:t> Personal information like name, age, and occupation</a:t>
            </a:r>
            <a:endParaRPr lang="en-US" sz="1750" dirty="0"/>
          </a:p>
        </p:txBody>
      </p:sp>
      <p:sp>
        <p:nvSpPr>
          <p:cNvPr id="8" name="Text 5"/>
          <p:cNvSpPr/>
          <p:nvPr/>
        </p:nvSpPr>
        <p:spPr>
          <a:xfrm>
            <a:off x="2115622" y="4450913"/>
            <a:ext cx="10754558"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EEEFF5"/>
                </a:solidFill>
                <a:latin typeface="Montserrat" pitchFamily="34" charset="0"/>
                <a:ea typeface="Montserrat" pitchFamily="34" charset="-122"/>
                <a:cs typeface="Montserrat" pitchFamily="34" charset="-120"/>
              </a:rPr>
              <a:t>Location:</a:t>
            </a:r>
            <a:r>
              <a:rPr lang="en-US" sz="1750" dirty="0">
                <a:solidFill>
                  <a:srgbClr val="EEEFF5"/>
                </a:solidFill>
                <a:latin typeface="Montserrat" pitchFamily="34" charset="0"/>
                <a:ea typeface="Montserrat" pitchFamily="34" charset="-122"/>
                <a:cs typeface="Montserrat" pitchFamily="34" charset="-120"/>
              </a:rPr>
              <a:t> Proof of residence and address</a:t>
            </a:r>
            <a:endParaRPr lang="en-US" sz="1750" dirty="0"/>
          </a:p>
        </p:txBody>
      </p:sp>
      <p:sp>
        <p:nvSpPr>
          <p:cNvPr id="9" name="Text 6"/>
          <p:cNvSpPr/>
          <p:nvPr/>
        </p:nvSpPr>
        <p:spPr>
          <a:xfrm>
            <a:off x="2115622" y="4895136"/>
            <a:ext cx="10754558"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EEEFF5"/>
                </a:solidFill>
                <a:latin typeface="Montserrat" pitchFamily="34" charset="0"/>
                <a:ea typeface="Montserrat" pitchFamily="34" charset="-122"/>
                <a:cs typeface="Montserrat" pitchFamily="34" charset="-120"/>
              </a:rPr>
              <a:t>Educational qualifications:</a:t>
            </a:r>
            <a:r>
              <a:rPr lang="en-US" sz="1750" dirty="0">
                <a:solidFill>
                  <a:srgbClr val="EEEFF5"/>
                </a:solidFill>
                <a:latin typeface="Montserrat" pitchFamily="34" charset="0"/>
                <a:ea typeface="Montserrat" pitchFamily="34" charset="-122"/>
                <a:cs typeface="Montserrat" pitchFamily="34" charset="-120"/>
              </a:rPr>
              <a:t> Certificates or transcripts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 name="Shape 23"/>
        <p:cNvGrpSpPr/>
        <p:nvPr/>
      </p:nvGrpSpPr>
      <p:grpSpPr>
        <a:xfrm>
          <a:off x="0" y="0"/>
          <a:ext cx="0" cy="0"/>
          <a:chOff x="0" y="0"/>
          <a:chExt cx="0" cy="0"/>
        </a:xfrm>
      </p:grpSpPr>
      <p:sp>
        <p:nvSpPr>
          <p:cNvPr id="24" name="Google Shape;24;p1"/>
          <p:cNvSpPr/>
          <p:nvPr/>
        </p:nvSpPr>
        <p:spPr>
          <a:xfrm>
            <a:off x="0" y="0"/>
            <a:ext cx="14630400" cy="8229600"/>
          </a:xfrm>
          <a:prstGeom prst="rect">
            <a:avLst/>
          </a:prstGeom>
          <a:solidFill>
            <a:srgbClr val="282C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1"/>
          <p:cNvSpPr/>
          <p:nvPr/>
        </p:nvSpPr>
        <p:spPr>
          <a:xfrm>
            <a:off x="0" y="0"/>
            <a:ext cx="14630400" cy="8229600"/>
          </a:xfrm>
          <a:prstGeom prst="rect">
            <a:avLst/>
          </a:prstGeom>
          <a:solidFill>
            <a:srgbClr val="282C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6" name="Google Shape;26;p1"/>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27" name="Google Shape;27;p1"/>
          <p:cNvSpPr/>
          <p:nvPr/>
        </p:nvSpPr>
        <p:spPr>
          <a:xfrm>
            <a:off x="6319599" y="2445901"/>
            <a:ext cx="5555100" cy="694500"/>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60A9FF"/>
              </a:buClr>
              <a:buSzPts val="4374"/>
              <a:buFont typeface="Barlow"/>
              <a:buNone/>
            </a:pPr>
            <a:r>
              <a:rPr b="1" lang="en-US" sz="4374">
                <a:solidFill>
                  <a:srgbClr val="60A9FF"/>
                </a:solidFill>
                <a:latin typeface="Barlow"/>
                <a:ea typeface="Barlow"/>
                <a:cs typeface="Barlow"/>
                <a:sym typeface="Barlow"/>
              </a:rPr>
              <a:t>Bio data</a:t>
            </a:r>
            <a:endParaRPr sz="4374">
              <a:solidFill>
                <a:schemeClr val="dk1"/>
              </a:solidFill>
              <a:latin typeface="Calibri"/>
              <a:ea typeface="Calibri"/>
              <a:cs typeface="Calibri"/>
              <a:sym typeface="Calibri"/>
            </a:endParaRPr>
          </a:p>
        </p:txBody>
      </p:sp>
      <p:sp>
        <p:nvSpPr>
          <p:cNvPr id="28" name="Google Shape;28;p1"/>
          <p:cNvSpPr/>
          <p:nvPr/>
        </p:nvSpPr>
        <p:spPr>
          <a:xfrm>
            <a:off x="6675001" y="3473529"/>
            <a:ext cx="7122300" cy="710700"/>
          </a:xfrm>
          <a:prstGeom prst="rect">
            <a:avLst/>
          </a:prstGeom>
          <a:noFill/>
          <a:ln>
            <a:noFill/>
          </a:ln>
        </p:spPr>
        <p:txBody>
          <a:bodyPr anchorCtr="0" anchor="t" bIns="45700" lIns="91425" spcFirstLastPara="1" rIns="91425" wrap="square" tIns="45700">
            <a:noAutofit/>
          </a:bodyPr>
          <a:lstStyle/>
          <a:p>
            <a:pPr indent="-342900" lvl="0" marL="342900" marR="0" rtl="0" algn="l">
              <a:lnSpc>
                <a:spcPct val="159942"/>
              </a:lnSpc>
              <a:spcBef>
                <a:spcPts val="0"/>
              </a:spcBef>
              <a:spcAft>
                <a:spcPts val="0"/>
              </a:spcAft>
              <a:buClr>
                <a:srgbClr val="EEEFF5"/>
              </a:buClr>
              <a:buSzPts val="1750"/>
              <a:buFont typeface="Montserrat"/>
              <a:buChar char="•"/>
            </a:pPr>
            <a:r>
              <a:rPr b="1" lang="en-US" sz="1750">
                <a:solidFill>
                  <a:srgbClr val="EEEFF5"/>
                </a:solidFill>
                <a:latin typeface="Montserrat"/>
                <a:ea typeface="Montserrat"/>
                <a:cs typeface="Montserrat"/>
                <a:sym typeface="Montserrat"/>
              </a:rPr>
              <a:t>Personal Information:</a:t>
            </a:r>
            <a:r>
              <a:rPr lang="en-US" sz="1750">
                <a:solidFill>
                  <a:srgbClr val="EEEFF5"/>
                </a:solidFill>
                <a:latin typeface="Montserrat"/>
                <a:ea typeface="Montserrat"/>
                <a:cs typeface="Montserrat"/>
                <a:sym typeface="Montserrat"/>
              </a:rPr>
              <a:t> Name, age, gender, and relevant personal details</a:t>
            </a:r>
            <a:endParaRPr sz="1750">
              <a:solidFill>
                <a:schemeClr val="dk1"/>
              </a:solidFill>
              <a:latin typeface="Calibri"/>
              <a:ea typeface="Calibri"/>
              <a:cs typeface="Calibri"/>
              <a:sym typeface="Calibri"/>
            </a:endParaRPr>
          </a:p>
        </p:txBody>
      </p:sp>
      <p:sp>
        <p:nvSpPr>
          <p:cNvPr id="29" name="Google Shape;29;p1"/>
          <p:cNvSpPr/>
          <p:nvPr/>
        </p:nvSpPr>
        <p:spPr>
          <a:xfrm>
            <a:off x="6675001" y="4273153"/>
            <a:ext cx="7122300" cy="710700"/>
          </a:xfrm>
          <a:prstGeom prst="rect">
            <a:avLst/>
          </a:prstGeom>
          <a:noFill/>
          <a:ln>
            <a:noFill/>
          </a:ln>
        </p:spPr>
        <p:txBody>
          <a:bodyPr anchorCtr="0" anchor="t" bIns="45700" lIns="91425" spcFirstLastPara="1" rIns="91425" wrap="square" tIns="45700">
            <a:noAutofit/>
          </a:bodyPr>
          <a:lstStyle/>
          <a:p>
            <a:pPr indent="-342900" lvl="0" marL="342900" marR="0" rtl="0" algn="l">
              <a:lnSpc>
                <a:spcPct val="159942"/>
              </a:lnSpc>
              <a:spcBef>
                <a:spcPts val="0"/>
              </a:spcBef>
              <a:spcAft>
                <a:spcPts val="0"/>
              </a:spcAft>
              <a:buClr>
                <a:srgbClr val="EEEFF5"/>
              </a:buClr>
              <a:buSzPts val="1750"/>
              <a:buFont typeface="Montserrat"/>
              <a:buChar char="•"/>
            </a:pPr>
            <a:r>
              <a:rPr b="1" lang="en-US" sz="1750">
                <a:solidFill>
                  <a:srgbClr val="EEEFF5"/>
                </a:solidFill>
                <a:latin typeface="Montserrat"/>
                <a:ea typeface="Montserrat"/>
                <a:cs typeface="Montserrat"/>
                <a:sym typeface="Montserrat"/>
              </a:rPr>
              <a:t>Family Background:</a:t>
            </a:r>
            <a:r>
              <a:rPr lang="en-US" sz="1750">
                <a:solidFill>
                  <a:srgbClr val="EEEFF5"/>
                </a:solidFill>
                <a:latin typeface="Montserrat"/>
                <a:ea typeface="Montserrat"/>
                <a:cs typeface="Montserrat"/>
                <a:sym typeface="Montserrat"/>
              </a:rPr>
              <a:t> Details about family members, origin, and background</a:t>
            </a:r>
            <a:endParaRPr sz="1750">
              <a:solidFill>
                <a:schemeClr val="dk1"/>
              </a:solidFill>
              <a:latin typeface="Calibri"/>
              <a:ea typeface="Calibri"/>
              <a:cs typeface="Calibri"/>
              <a:sym typeface="Calibri"/>
            </a:endParaRPr>
          </a:p>
        </p:txBody>
      </p:sp>
      <p:sp>
        <p:nvSpPr>
          <p:cNvPr id="30" name="Google Shape;30;p1"/>
          <p:cNvSpPr/>
          <p:nvPr/>
        </p:nvSpPr>
        <p:spPr>
          <a:xfrm>
            <a:off x="6675001" y="5072777"/>
            <a:ext cx="7122300" cy="710700"/>
          </a:xfrm>
          <a:prstGeom prst="rect">
            <a:avLst/>
          </a:prstGeom>
          <a:noFill/>
          <a:ln>
            <a:noFill/>
          </a:ln>
        </p:spPr>
        <p:txBody>
          <a:bodyPr anchorCtr="0" anchor="t" bIns="45700" lIns="91425" spcFirstLastPara="1" rIns="91425" wrap="square" tIns="45700">
            <a:noAutofit/>
          </a:bodyPr>
          <a:lstStyle/>
          <a:p>
            <a:pPr indent="-342900" lvl="0" marL="342900" marR="0" rtl="0" algn="l">
              <a:lnSpc>
                <a:spcPct val="159942"/>
              </a:lnSpc>
              <a:spcBef>
                <a:spcPts val="0"/>
              </a:spcBef>
              <a:spcAft>
                <a:spcPts val="0"/>
              </a:spcAft>
              <a:buClr>
                <a:srgbClr val="EEEFF5"/>
              </a:buClr>
              <a:buSzPts val="1750"/>
              <a:buFont typeface="Montserrat"/>
              <a:buChar char="•"/>
            </a:pPr>
            <a:r>
              <a:rPr b="1" lang="en-US" sz="1750">
                <a:solidFill>
                  <a:srgbClr val="EEEFF5"/>
                </a:solidFill>
                <a:latin typeface="Montserrat"/>
                <a:ea typeface="Montserrat"/>
                <a:cs typeface="Montserrat"/>
                <a:sym typeface="Montserrat"/>
              </a:rPr>
              <a:t>Work and Career:</a:t>
            </a:r>
            <a:r>
              <a:rPr lang="en-US" sz="1750">
                <a:solidFill>
                  <a:srgbClr val="EEEFF5"/>
                </a:solidFill>
                <a:latin typeface="Montserrat"/>
                <a:ea typeface="Montserrat"/>
                <a:cs typeface="Montserrat"/>
                <a:sym typeface="Montserrat"/>
              </a:rPr>
              <a:t> Employment status, occupation, and career aspirations</a:t>
            </a:r>
            <a:endParaRPr sz="1750">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sp>
      <p:sp>
        <p:nvSpPr>
          <p:cNvPr id="3" name="Shape 1"/>
          <p:cNvSpPr/>
          <p:nvPr/>
        </p:nvSpPr>
        <p:spPr>
          <a:xfrm>
            <a:off x="0" y="0"/>
            <a:ext cx="14630400" cy="8229600"/>
          </a:xfrm>
          <a:prstGeom prst="rect">
            <a:avLst/>
          </a:prstGeom>
          <a:solidFill>
            <a:srgbClr val="282C32"/>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445901"/>
            <a:ext cx="5554980"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Location</a:t>
            </a:r>
            <a:endParaRPr lang="en-US" sz="4374" dirty="0"/>
          </a:p>
        </p:txBody>
      </p:sp>
      <p:sp>
        <p:nvSpPr>
          <p:cNvPr id="6" name="Text 3"/>
          <p:cNvSpPr/>
          <p:nvPr/>
        </p:nvSpPr>
        <p:spPr>
          <a:xfrm>
            <a:off x="1188601" y="3473529"/>
            <a:ext cx="7122200"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EEEFF5"/>
                </a:solidFill>
                <a:latin typeface="Montserrat" pitchFamily="34" charset="0"/>
                <a:ea typeface="Montserrat" pitchFamily="34" charset="-122"/>
                <a:cs typeface="Montserrat" pitchFamily="34" charset="-120"/>
              </a:rPr>
              <a:t>Distance:</a:t>
            </a:r>
            <a:r>
              <a:rPr lang="en-US" sz="1750" dirty="0">
                <a:solidFill>
                  <a:srgbClr val="EEEFF5"/>
                </a:solidFill>
                <a:latin typeface="Montserrat" pitchFamily="34" charset="0"/>
                <a:ea typeface="Montserrat" pitchFamily="34" charset="-122"/>
                <a:cs typeface="Montserrat" pitchFamily="34" charset="-120"/>
              </a:rPr>
              <a:t> Matching distance from home location</a:t>
            </a:r>
            <a:endParaRPr lang="en-US" sz="1750" dirty="0"/>
          </a:p>
        </p:txBody>
      </p:sp>
      <p:sp>
        <p:nvSpPr>
          <p:cNvPr id="7" name="Text 4"/>
          <p:cNvSpPr/>
          <p:nvPr/>
        </p:nvSpPr>
        <p:spPr>
          <a:xfrm>
            <a:off x="1188601" y="3917752"/>
            <a:ext cx="7122200" cy="355402"/>
          </a:xfrm>
          <a:prstGeom prst="rect">
            <a:avLst/>
          </a:prstGeom>
          <a:noFill/>
          <a:ln/>
        </p:spPr>
        <p:txBody>
          <a:bodyPr wrap="none" rtlCol="0" anchor="t"/>
          <a:lstStyle/>
          <a:p>
            <a:pPr marL="342900" indent="-342900" algn="l">
              <a:lnSpc>
                <a:spcPts val="2799"/>
              </a:lnSpc>
              <a:buSzPct val="100000"/>
              <a:buChar char="•"/>
            </a:pPr>
            <a:r>
              <a:rPr lang="en-US" sz="1750" b="1" dirty="0">
                <a:solidFill>
                  <a:srgbClr val="EEEFF5"/>
                </a:solidFill>
                <a:latin typeface="Montserrat" pitchFamily="34" charset="0"/>
                <a:ea typeface="Montserrat" pitchFamily="34" charset="-122"/>
                <a:cs typeface="Montserrat" pitchFamily="34" charset="-120"/>
              </a:rPr>
              <a:t>Proximity:</a:t>
            </a:r>
            <a:r>
              <a:rPr lang="en-US" sz="1750" dirty="0">
                <a:solidFill>
                  <a:srgbClr val="EEEFF5"/>
                </a:solidFill>
                <a:latin typeface="Montserrat" pitchFamily="34" charset="0"/>
                <a:ea typeface="Montserrat" pitchFamily="34" charset="-122"/>
                <a:cs typeface="Montserrat" pitchFamily="34" charset="-120"/>
              </a:rPr>
              <a:t> Proximity search for potential matches</a:t>
            </a:r>
            <a:endParaRPr lang="en-US" sz="1750" dirty="0"/>
          </a:p>
        </p:txBody>
      </p:sp>
      <p:sp>
        <p:nvSpPr>
          <p:cNvPr id="8" name="Text 5"/>
          <p:cNvSpPr/>
          <p:nvPr/>
        </p:nvSpPr>
        <p:spPr>
          <a:xfrm>
            <a:off x="1188601" y="4361974"/>
            <a:ext cx="7122200" cy="1421606"/>
          </a:xfrm>
          <a:prstGeom prst="rect">
            <a:avLst/>
          </a:prstGeom>
          <a:noFill/>
          <a:ln/>
        </p:spPr>
        <p:txBody>
          <a:bodyPr wrap="square" rtlCol="0" anchor="t"/>
          <a:lstStyle/>
          <a:p>
            <a:pPr marL="342900" indent="-342900" algn="l">
              <a:lnSpc>
                <a:spcPts val="2799"/>
              </a:lnSpc>
              <a:buSzPct val="100000"/>
              <a:buChar char="•"/>
            </a:pPr>
            <a:r>
              <a:rPr lang="en-US" sz="1750" b="1" dirty="0">
                <a:solidFill>
                  <a:srgbClr val="EEEFF5"/>
                </a:solidFill>
                <a:latin typeface="Montserrat" pitchFamily="34" charset="0"/>
                <a:ea typeface="Montserrat" pitchFamily="34" charset="-122"/>
                <a:cs typeface="Montserrat" pitchFamily="34" charset="-120"/>
              </a:rPr>
              <a:t>Google Location:</a:t>
            </a:r>
            <a:r>
              <a:rPr lang="en-US" sz="1750" dirty="0">
                <a:solidFill>
                  <a:srgbClr val="EEEFF5"/>
                </a:solidFill>
                <a:latin typeface="Montserrat" pitchFamily="34" charset="0"/>
                <a:ea typeface="Montserrat" pitchFamily="34" charset="-122"/>
                <a:cs typeface="Montserrat" pitchFamily="34" charset="-120"/>
              </a:rPr>
              <a:t> Uses google location technology and also person have to upload the land document to verify the user's location. This ensures that users are connecting with people who are in their desired location.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